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5"/>
  </p:notesMasterIdLst>
  <p:handoutMasterIdLst>
    <p:handoutMasterId r:id="rId6"/>
  </p:handoutMasterIdLst>
  <p:sldIdLst>
    <p:sldId id="258" r:id="rId2"/>
    <p:sldId id="260" r:id="rId3"/>
    <p:sldId id="259" r:id="rId4"/>
  </p:sldIdLst>
  <p:sldSz cx="7559675" cy="10691813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スタイル (中間)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1" d="100"/>
          <a:sy n="71" d="100"/>
        </p:scale>
        <p:origin x="314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>
            <a:extLst>
              <a:ext uri="{FF2B5EF4-FFF2-40B4-BE49-F238E27FC236}">
                <a16:creationId xmlns:a16="http://schemas.microsoft.com/office/drawing/2014/main" id="{DDB236A0-FF02-9F62-45A8-0962BDA68271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5522E3D5-A9D7-B9EC-9D2B-0D8D0F379629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56038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8F1E36C-3439-4600-858E-189A4FDBAFC9}" type="datetimeFigureOut">
              <a:rPr kumimoji="1" lang="ja-JP" altLang="en-US" smtClean="0"/>
              <a:t>2026/4/20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9AF7F24A-AE9E-3005-8663-08F258DB7DB5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AEDE68BC-059F-50B6-36FE-2D9FE8864CE1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56038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226A756-D2AD-4930-A34A-2F34F373C33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8138674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6038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112F088-48FA-4E1C-A3AB-7D1365403BEC}" type="datetimeFigureOut">
              <a:rPr kumimoji="1" lang="ja-JP" altLang="en-US" smtClean="0"/>
              <a:t>2026/4/20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217738" y="1243013"/>
            <a:ext cx="2371725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1038" y="4783138"/>
            <a:ext cx="5445125" cy="39131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6038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CECD231-20B4-4AB5-813C-294C6658A45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294022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95507" rtl="0" eaLnBrk="1" latinLnBrk="0" hangingPunct="1">
      <a:defRPr kumimoji="1" sz="1306" kern="1200">
        <a:solidFill>
          <a:schemeClr val="tx1"/>
        </a:solidFill>
        <a:latin typeface="+mn-lt"/>
        <a:ea typeface="+mn-ea"/>
        <a:cs typeface="+mn-cs"/>
      </a:defRPr>
    </a:lvl1pPr>
    <a:lvl2pPr marL="497754" algn="l" defTabSz="995507" rtl="0" eaLnBrk="1" latinLnBrk="0" hangingPunct="1">
      <a:defRPr kumimoji="1" sz="1306" kern="1200">
        <a:solidFill>
          <a:schemeClr val="tx1"/>
        </a:solidFill>
        <a:latin typeface="+mn-lt"/>
        <a:ea typeface="+mn-ea"/>
        <a:cs typeface="+mn-cs"/>
      </a:defRPr>
    </a:lvl2pPr>
    <a:lvl3pPr marL="995507" algn="l" defTabSz="995507" rtl="0" eaLnBrk="1" latinLnBrk="0" hangingPunct="1">
      <a:defRPr kumimoji="1" sz="1306" kern="1200">
        <a:solidFill>
          <a:schemeClr val="tx1"/>
        </a:solidFill>
        <a:latin typeface="+mn-lt"/>
        <a:ea typeface="+mn-ea"/>
        <a:cs typeface="+mn-cs"/>
      </a:defRPr>
    </a:lvl3pPr>
    <a:lvl4pPr marL="1493261" algn="l" defTabSz="995507" rtl="0" eaLnBrk="1" latinLnBrk="0" hangingPunct="1">
      <a:defRPr kumimoji="1" sz="1306" kern="1200">
        <a:solidFill>
          <a:schemeClr val="tx1"/>
        </a:solidFill>
        <a:latin typeface="+mn-lt"/>
        <a:ea typeface="+mn-ea"/>
        <a:cs typeface="+mn-cs"/>
      </a:defRPr>
    </a:lvl4pPr>
    <a:lvl5pPr marL="1991015" algn="l" defTabSz="995507" rtl="0" eaLnBrk="1" latinLnBrk="0" hangingPunct="1">
      <a:defRPr kumimoji="1" sz="1306" kern="1200">
        <a:solidFill>
          <a:schemeClr val="tx1"/>
        </a:solidFill>
        <a:latin typeface="+mn-lt"/>
        <a:ea typeface="+mn-ea"/>
        <a:cs typeface="+mn-cs"/>
      </a:defRPr>
    </a:lvl5pPr>
    <a:lvl6pPr marL="2488768" algn="l" defTabSz="995507" rtl="0" eaLnBrk="1" latinLnBrk="0" hangingPunct="1">
      <a:defRPr kumimoji="1" sz="1306" kern="1200">
        <a:solidFill>
          <a:schemeClr val="tx1"/>
        </a:solidFill>
        <a:latin typeface="+mn-lt"/>
        <a:ea typeface="+mn-ea"/>
        <a:cs typeface="+mn-cs"/>
      </a:defRPr>
    </a:lvl6pPr>
    <a:lvl7pPr marL="2986522" algn="l" defTabSz="995507" rtl="0" eaLnBrk="1" latinLnBrk="0" hangingPunct="1">
      <a:defRPr kumimoji="1" sz="1306" kern="1200">
        <a:solidFill>
          <a:schemeClr val="tx1"/>
        </a:solidFill>
        <a:latin typeface="+mn-lt"/>
        <a:ea typeface="+mn-ea"/>
        <a:cs typeface="+mn-cs"/>
      </a:defRPr>
    </a:lvl7pPr>
    <a:lvl8pPr marL="3484275" algn="l" defTabSz="995507" rtl="0" eaLnBrk="1" latinLnBrk="0" hangingPunct="1">
      <a:defRPr kumimoji="1" sz="1306" kern="1200">
        <a:solidFill>
          <a:schemeClr val="tx1"/>
        </a:solidFill>
        <a:latin typeface="+mn-lt"/>
        <a:ea typeface="+mn-ea"/>
        <a:cs typeface="+mn-cs"/>
      </a:defRPr>
    </a:lvl8pPr>
    <a:lvl9pPr marL="3982029" algn="l" defTabSz="995507" rtl="0" eaLnBrk="1" latinLnBrk="0" hangingPunct="1">
      <a:defRPr kumimoji="1" sz="1306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6976" y="1749795"/>
            <a:ext cx="6425724" cy="3722335"/>
          </a:xfrm>
        </p:spPr>
        <p:txBody>
          <a:bodyPr anchor="b"/>
          <a:lstStyle>
            <a:lvl1pPr algn="ctr">
              <a:defRPr sz="496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984"/>
            </a:lvl1pPr>
            <a:lvl2pPr marL="377967" indent="0" algn="ctr">
              <a:buNone/>
              <a:defRPr sz="1653"/>
            </a:lvl2pPr>
            <a:lvl3pPr marL="755934" indent="0" algn="ctr">
              <a:buNone/>
              <a:defRPr sz="1488"/>
            </a:lvl3pPr>
            <a:lvl4pPr marL="1133902" indent="0" algn="ctr">
              <a:buNone/>
              <a:defRPr sz="1323"/>
            </a:lvl4pPr>
            <a:lvl5pPr marL="1511869" indent="0" algn="ctr">
              <a:buNone/>
              <a:defRPr sz="1323"/>
            </a:lvl5pPr>
            <a:lvl6pPr marL="1889836" indent="0" algn="ctr">
              <a:buNone/>
              <a:defRPr sz="1323"/>
            </a:lvl6pPr>
            <a:lvl7pPr marL="2267803" indent="0" algn="ctr">
              <a:buNone/>
              <a:defRPr sz="1323"/>
            </a:lvl7pPr>
            <a:lvl8pPr marL="2645771" indent="0" algn="ctr">
              <a:buNone/>
              <a:defRPr sz="1323"/>
            </a:lvl8pPr>
            <a:lvl9pPr marL="3023738" indent="0" algn="ctr">
              <a:buNone/>
              <a:defRPr sz="1323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6715B-2060-4DE1-BED1-00F1D1050D98}" type="datetime1">
              <a:rPr kumimoji="1" lang="ja-JP" altLang="en-US" smtClean="0"/>
              <a:t>2026/4/20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5D373-2141-4DA7-AFD0-B91C3115FF1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334491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FD513-DBFD-475C-918C-0048C3E127A7}" type="datetime1">
              <a:rPr kumimoji="1" lang="ja-JP" altLang="en-US" smtClean="0"/>
              <a:t>2026/4/20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5D373-2141-4DA7-AFD0-B91C3115FF1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909939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09893" y="569240"/>
            <a:ext cx="1630055" cy="906081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728" y="569240"/>
            <a:ext cx="4795669" cy="906081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5C774F-CE37-487E-873C-D43F3146D2CF}" type="datetime1">
              <a:rPr kumimoji="1" lang="ja-JP" altLang="en-US" smtClean="0"/>
              <a:t>2026/4/20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5D373-2141-4DA7-AFD0-B91C3115FF1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238483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1680A3-EB57-4E48-88F1-7AFFC24EE79A}" type="datetime1">
              <a:rPr kumimoji="1" lang="ja-JP" altLang="en-US" smtClean="0"/>
              <a:t>2026/4/20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5D373-2141-4DA7-AFD0-B91C3115FF1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290802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791" y="2665532"/>
            <a:ext cx="6520220" cy="4447496"/>
          </a:xfrm>
        </p:spPr>
        <p:txBody>
          <a:bodyPr anchor="b"/>
          <a:lstStyle>
            <a:lvl1pPr>
              <a:defRPr sz="496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5791" y="7155103"/>
            <a:ext cx="6520220" cy="2338833"/>
          </a:xfrm>
        </p:spPr>
        <p:txBody>
          <a:bodyPr/>
          <a:lstStyle>
            <a:lvl1pPr marL="0" indent="0">
              <a:buNone/>
              <a:defRPr sz="1984">
                <a:solidFill>
                  <a:schemeClr val="tx1">
                    <a:tint val="82000"/>
                  </a:schemeClr>
                </a:solidFill>
              </a:defRPr>
            </a:lvl1pPr>
            <a:lvl2pPr marL="377967" indent="0">
              <a:buNone/>
              <a:defRPr sz="1653">
                <a:solidFill>
                  <a:schemeClr val="tx1">
                    <a:tint val="82000"/>
                  </a:schemeClr>
                </a:solidFill>
              </a:defRPr>
            </a:lvl2pPr>
            <a:lvl3pPr marL="755934" indent="0">
              <a:buNone/>
              <a:defRPr sz="1488">
                <a:solidFill>
                  <a:schemeClr val="tx1">
                    <a:tint val="82000"/>
                  </a:schemeClr>
                </a:solidFill>
              </a:defRPr>
            </a:lvl3pPr>
            <a:lvl4pPr marL="1133902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4pPr>
            <a:lvl5pPr marL="1511869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5pPr>
            <a:lvl6pPr marL="1889836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6pPr>
            <a:lvl7pPr marL="2267803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7pPr>
            <a:lvl8pPr marL="2645771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8pPr>
            <a:lvl9pPr marL="3023738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9AEC3-7FAB-4C59-86E0-D5DEAE84F007}" type="datetime1">
              <a:rPr kumimoji="1" lang="ja-JP" altLang="en-US" smtClean="0"/>
              <a:t>2026/4/20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5D373-2141-4DA7-AFD0-B91C3115FF1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912156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9728" y="2846200"/>
            <a:ext cx="3212862" cy="678385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27085" y="2846200"/>
            <a:ext cx="3212862" cy="678385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F8DDB6-5642-4C7A-A3C2-851617A87683}" type="datetime1">
              <a:rPr kumimoji="1" lang="ja-JP" altLang="en-US" smtClean="0"/>
              <a:t>2026/4/20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5D373-2141-4DA7-AFD0-B91C3115FF1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619449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569242"/>
            <a:ext cx="6520220" cy="2066590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0713" y="2620980"/>
            <a:ext cx="3198096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13" y="3905482"/>
            <a:ext cx="3198096" cy="574437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27086" y="2620980"/>
            <a:ext cx="3213847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27086" y="3905482"/>
            <a:ext cx="3213847" cy="574437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4E7636-64D3-4B83-98F3-2087D9882B48}" type="datetime1">
              <a:rPr kumimoji="1" lang="ja-JP" altLang="en-US" smtClean="0"/>
              <a:t>2026/4/20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5D373-2141-4DA7-AFD0-B91C3115FF1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737399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563EB-5005-4D4F-B72C-249BD415921F}" type="datetime1">
              <a:rPr kumimoji="1" lang="ja-JP" altLang="en-US" smtClean="0"/>
              <a:t>2026/4/20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5D373-2141-4DA7-AFD0-B91C3115FF1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710361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65AA0-DBE3-44BB-A43E-7641F19AFE2C}" type="datetime1">
              <a:rPr kumimoji="1" lang="ja-JP" altLang="en-US" smtClean="0"/>
              <a:t>2026/4/20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5D373-2141-4DA7-AFD0-B91C3115FF1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819281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3847" y="1539425"/>
            <a:ext cx="3827085" cy="7598117"/>
          </a:xfrm>
        </p:spPr>
        <p:txBody>
          <a:bodyPr/>
          <a:lstStyle>
            <a:lvl1pPr>
              <a:defRPr sz="2645"/>
            </a:lvl1pPr>
            <a:lvl2pPr>
              <a:defRPr sz="2315"/>
            </a:lvl2pPr>
            <a:lvl3pPr>
              <a:defRPr sz="1984"/>
            </a:lvl3pPr>
            <a:lvl4pPr>
              <a:defRPr sz="1653"/>
            </a:lvl4pPr>
            <a:lvl5pPr>
              <a:defRPr sz="1653"/>
            </a:lvl5pPr>
            <a:lvl6pPr>
              <a:defRPr sz="1653"/>
            </a:lvl6pPr>
            <a:lvl7pPr>
              <a:defRPr sz="1653"/>
            </a:lvl7pPr>
            <a:lvl8pPr>
              <a:defRPr sz="1653"/>
            </a:lvl8pPr>
            <a:lvl9pPr>
              <a:defRPr sz="1653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A9458F-ED01-4495-8446-DDC9807641E6}" type="datetime1">
              <a:rPr kumimoji="1" lang="ja-JP" altLang="en-US" smtClean="0"/>
              <a:t>2026/4/20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5D373-2141-4DA7-AFD0-B91C3115FF1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961259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13847" y="1539425"/>
            <a:ext cx="3827085" cy="7598117"/>
          </a:xfrm>
        </p:spPr>
        <p:txBody>
          <a:bodyPr anchor="t"/>
          <a:lstStyle>
            <a:lvl1pPr marL="0" indent="0">
              <a:buNone/>
              <a:defRPr sz="2645"/>
            </a:lvl1pPr>
            <a:lvl2pPr marL="377967" indent="0">
              <a:buNone/>
              <a:defRPr sz="2315"/>
            </a:lvl2pPr>
            <a:lvl3pPr marL="755934" indent="0">
              <a:buNone/>
              <a:defRPr sz="1984"/>
            </a:lvl3pPr>
            <a:lvl4pPr marL="1133902" indent="0">
              <a:buNone/>
              <a:defRPr sz="1653"/>
            </a:lvl4pPr>
            <a:lvl5pPr marL="1511869" indent="0">
              <a:buNone/>
              <a:defRPr sz="1653"/>
            </a:lvl5pPr>
            <a:lvl6pPr marL="1889836" indent="0">
              <a:buNone/>
              <a:defRPr sz="1653"/>
            </a:lvl6pPr>
            <a:lvl7pPr marL="2267803" indent="0">
              <a:buNone/>
              <a:defRPr sz="1653"/>
            </a:lvl7pPr>
            <a:lvl8pPr marL="2645771" indent="0">
              <a:buNone/>
              <a:defRPr sz="1653"/>
            </a:lvl8pPr>
            <a:lvl9pPr marL="3023738" indent="0">
              <a:buNone/>
              <a:defRPr sz="1653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E89C08-5169-4EF6-B2C6-530D1136FA79}" type="datetime1">
              <a:rPr kumimoji="1" lang="ja-JP" altLang="en-US" smtClean="0"/>
              <a:t>2026/4/20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5D373-2141-4DA7-AFD0-B91C3115FF1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244193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728" y="2846200"/>
            <a:ext cx="6520220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FC78C85-CB18-4001-9707-CC7F467B604D}" type="datetime1">
              <a:rPr kumimoji="1" lang="ja-JP" altLang="en-US" smtClean="0"/>
              <a:t>2026/4/20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895D373-2141-4DA7-AFD0-B91C3115FF1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29697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hdr="0" ftr="0" dt="0"/>
  <p:txStyles>
    <p:titleStyle>
      <a:lvl1pPr algn="l" defTabSz="755934" rtl="0" eaLnBrk="1" latinLnBrk="0" hangingPunct="1">
        <a:lnSpc>
          <a:spcPct val="90000"/>
        </a:lnSpc>
        <a:spcBef>
          <a:spcPct val="0"/>
        </a:spcBef>
        <a:buNone/>
        <a:defRPr kumimoji="1"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l" defTabSz="755934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kumimoji="1"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タイトル 1">
            <a:extLst>
              <a:ext uri="{FF2B5EF4-FFF2-40B4-BE49-F238E27FC236}">
                <a16:creationId xmlns:a16="http://schemas.microsoft.com/office/drawing/2014/main" id="{027405E1-C599-AED0-8463-5D4AA9917C8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3237" y="317723"/>
            <a:ext cx="6553200" cy="6856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41792" tIns="20896" rIns="41792" bIns="20896" numCol="1" anchor="ctr" anchorCtr="0" compatLnSpc="1">
            <a:prstTxWarp prst="textNoShape">
              <a:avLst/>
            </a:prstTxWarp>
          </a:bodyPr>
          <a:lstStyle/>
          <a:p>
            <a:pPr algn="ctr" defTabSz="914400" eaLnBrk="0" fontAlgn="base" hangingPunct="0">
              <a:spcBef>
                <a:spcPct val="0"/>
              </a:spcBef>
              <a:spcAft>
                <a:spcPts val="800"/>
              </a:spcAft>
            </a:pPr>
            <a:r>
              <a:rPr lang="ja-JP" altLang="ja-JP" sz="1300" b="1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令和８年度　新潟市職員採用試験【大学卒業程度（早期）】</a:t>
            </a:r>
            <a:endParaRPr lang="ja-JP" altLang="ja-JP" sz="400" dirty="0"/>
          </a:p>
          <a:p>
            <a:pPr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ja-JP" altLang="ja-JP" sz="1300" b="1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専門性確認シート</a:t>
            </a:r>
            <a:endParaRPr lang="ja-JP" altLang="ja-JP" sz="1800" dirty="0">
              <a:latin typeface="Arial" panose="020B0604020202020204" pitchFamily="34" charset="0"/>
            </a:endParaRPr>
          </a:p>
        </p:txBody>
      </p:sp>
      <p:sp>
        <p:nvSpPr>
          <p:cNvPr id="10" name="Text Box 8">
            <a:extLst>
              <a:ext uri="{FF2B5EF4-FFF2-40B4-BE49-F238E27FC236}">
                <a16:creationId xmlns:a16="http://schemas.microsoft.com/office/drawing/2014/main" id="{6A0F47C2-9DEC-0F19-4C88-C4DD96E71BC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4927" y="3578410"/>
            <a:ext cx="6057900" cy="4641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41792" tIns="20896" rIns="41792" bIns="20896" numCol="1" anchor="ctr" anchorCtr="0" compatLnSpc="1">
            <a:prstTxWarp prst="textNoShape">
              <a:avLst/>
            </a:prstTxWarp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ja-JP" altLang="ja-JP" sz="1000" dirty="0">
              <a:solidFill>
                <a:srgbClr val="000000"/>
              </a:solidFill>
              <a:latin typeface="ＭＳ ゴシック" panose="020B0609070205080204" pitchFamily="49" charset="-128"/>
              <a:ea typeface="ＭＳ ゴシック" panose="020B0609070205080204" pitchFamily="49" charset="-128"/>
              <a:cs typeface="Times New Roman" panose="02020603050405020304" pitchFamily="18" charset="0"/>
            </a:endParaRPr>
          </a:p>
          <a:p>
            <a:pPr defTabSz="914400" eaLnBrk="0" fontAlgn="base" hangingPunct="0">
              <a:lnSpc>
                <a:spcPct val="108000"/>
              </a:lnSpc>
              <a:spcBef>
                <a:spcPct val="0"/>
              </a:spcBef>
              <a:spcAft>
                <a:spcPts val="200"/>
              </a:spcAft>
            </a:pPr>
            <a:r>
              <a:rPr lang="ja-JP" altLang="ja-JP" sz="1000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２　上記の分野について、これまで取り組んできた期間と内容を具体的に記入し、その知識や経験を新潟</a:t>
            </a:r>
            <a:r>
              <a:rPr lang="ja-JP" altLang="en-US" sz="1000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　　</a:t>
            </a:r>
            <a:endParaRPr lang="en-US" altLang="ja-JP" sz="1000" dirty="0">
              <a:solidFill>
                <a:srgbClr val="000000"/>
              </a:solidFill>
              <a:latin typeface="ＭＳ ゴシック" panose="020B0609070205080204" pitchFamily="49" charset="-128"/>
              <a:ea typeface="ＭＳ ゴシック" panose="020B0609070205080204" pitchFamily="49" charset="-128"/>
              <a:cs typeface="Times New Roman" panose="02020603050405020304" pitchFamily="18" charset="0"/>
            </a:endParaRP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ja-JP" altLang="en-US" sz="1000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　　</a:t>
            </a:r>
            <a:r>
              <a:rPr lang="ja-JP" altLang="ja-JP" sz="1000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市職員としてどのように活かしていきたいか記入してください。</a:t>
            </a:r>
            <a:endParaRPr lang="ja-JP" altLang="ja-JP" sz="1800" dirty="0">
              <a:latin typeface="Arial" panose="020B0604020202020204" pitchFamily="34" charset="0"/>
            </a:endParaRPr>
          </a:p>
        </p:txBody>
      </p:sp>
      <p:sp>
        <p:nvSpPr>
          <p:cNvPr id="11" name="Text Box 7">
            <a:extLst>
              <a:ext uri="{FF2B5EF4-FFF2-40B4-BE49-F238E27FC236}">
                <a16:creationId xmlns:a16="http://schemas.microsoft.com/office/drawing/2014/main" id="{DBDA5AED-766F-F325-6D50-8EF99F9EC7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4927" y="2634108"/>
            <a:ext cx="6096000" cy="509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41792" tIns="20896" rIns="41792" bIns="20896" numCol="1" anchor="ctr" anchorCtr="0" compatLnSpc="1">
            <a:prstTxWarp prst="textNoShape">
              <a:avLst/>
            </a:prstTxWarp>
          </a:bodyPr>
          <a:lstStyle/>
          <a:p>
            <a:pPr defTabSz="914400" eaLnBrk="0" fontAlgn="base" hangingPunct="0">
              <a:lnSpc>
                <a:spcPct val="108000"/>
              </a:lnSpc>
              <a:spcBef>
                <a:spcPct val="0"/>
              </a:spcBef>
              <a:spcAft>
                <a:spcPts val="200"/>
              </a:spcAft>
            </a:pPr>
            <a:r>
              <a:rPr lang="ja-JP" altLang="ja-JP" sz="1000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１　受験職種に関してこれまでの専攻学科、研究、職務等において学んだ専門分野について、簡潔に記入</a:t>
            </a:r>
            <a:endParaRPr lang="en-US" altLang="ja-JP" sz="1000" dirty="0">
              <a:solidFill>
                <a:srgbClr val="000000"/>
              </a:solidFill>
              <a:latin typeface="ＭＳ ゴシック" panose="020B0609070205080204" pitchFamily="49" charset="-128"/>
              <a:ea typeface="ＭＳ ゴシック" panose="020B0609070205080204" pitchFamily="49" charset="-128"/>
              <a:cs typeface="Times New Roman" panose="02020603050405020304" pitchFamily="18" charset="0"/>
            </a:endParaRP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ja-JP" altLang="en-US" sz="1000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　</a:t>
            </a:r>
            <a:r>
              <a:rPr lang="ja-JP" altLang="ja-JP" sz="1000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してください。</a:t>
            </a:r>
            <a:endParaRPr lang="ja-JP" altLang="ja-JP" sz="1800" dirty="0">
              <a:latin typeface="Arial" panose="020B0604020202020204" pitchFamily="34" charset="0"/>
            </a:endParaRPr>
          </a:p>
        </p:txBody>
      </p:sp>
      <p:sp>
        <p:nvSpPr>
          <p:cNvPr id="12" name="Text Box 9">
            <a:extLst>
              <a:ext uri="{FF2B5EF4-FFF2-40B4-BE49-F238E27FC236}">
                <a16:creationId xmlns:a16="http://schemas.microsoft.com/office/drawing/2014/main" id="{409E96FE-6B08-939B-31F7-D68B77CB72D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4928" y="1095252"/>
            <a:ext cx="6280913" cy="9542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41792" tIns="20896" rIns="41792" bIns="20896" numCol="1" anchor="ctr" anchorCtr="0" compatLnSpc="1">
            <a:prstTxWarp prst="textNoShape">
              <a:avLst/>
            </a:prstTxWarp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ts val="800"/>
              </a:spcAft>
            </a:pPr>
            <a:r>
              <a:rPr lang="ja-JP" altLang="ja-JP" sz="1000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　</a:t>
            </a:r>
            <a:r>
              <a:rPr lang="ja-JP" altLang="ja-JP" sz="1050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本シートは受験職種にかかる専門性を確認するために使用します。</a:t>
            </a:r>
            <a:endParaRPr lang="ja-JP" altLang="ja-JP" sz="1050" dirty="0"/>
          </a:p>
          <a:p>
            <a:pPr defTabSz="914400" eaLnBrk="0" fontAlgn="base" hangingPunct="0">
              <a:spcBef>
                <a:spcPct val="0"/>
              </a:spcBef>
              <a:spcAft>
                <a:spcPts val="200"/>
              </a:spcAft>
            </a:pPr>
            <a:r>
              <a:rPr lang="ja-JP" altLang="ja-JP" sz="1000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　</a:t>
            </a:r>
            <a:r>
              <a:rPr lang="ja-JP" altLang="ja-JP" sz="1050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第２次試験の個別面接試験は２回実施します。１回目の面接試験が本シートを用いた試験となります</a:t>
            </a:r>
            <a:endParaRPr lang="en-US" altLang="ja-JP" sz="1050" dirty="0">
              <a:solidFill>
                <a:srgbClr val="000000"/>
              </a:solidFill>
              <a:latin typeface="ＭＳ ゴシック" panose="020B0609070205080204" pitchFamily="49" charset="-128"/>
              <a:ea typeface="ＭＳ ゴシック" panose="020B0609070205080204" pitchFamily="49" charset="-128"/>
              <a:cs typeface="Times New Roman" panose="02020603050405020304" pitchFamily="18" charset="0"/>
            </a:endParaRPr>
          </a:p>
          <a:p>
            <a:pPr defTabSz="914400" eaLnBrk="0" fontAlgn="base" hangingPunct="0">
              <a:spcBef>
                <a:spcPct val="0"/>
              </a:spcBef>
              <a:spcAft>
                <a:spcPts val="800"/>
              </a:spcAft>
            </a:pPr>
            <a:r>
              <a:rPr lang="ja-JP" altLang="en-US" sz="1050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　</a:t>
            </a:r>
            <a:r>
              <a:rPr lang="ja-JP" altLang="ja-JP" sz="1050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ので、面接時は本シートの写しを手元にご用意ください。</a:t>
            </a:r>
            <a:endParaRPr lang="ja-JP" altLang="ja-JP" sz="1050" dirty="0"/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ja-JP" altLang="ja-JP" sz="1000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　</a:t>
            </a:r>
            <a:r>
              <a:rPr lang="ja-JP" altLang="ja-JP" sz="1050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冒頭に</a:t>
            </a:r>
            <a:r>
              <a:rPr lang="en-US" altLang="ja-JP" sz="1050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5</a:t>
            </a:r>
            <a:r>
              <a:rPr lang="ja-JP" altLang="en-US" sz="1050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分程度、本シートを基にプレゼンテーションをしていただいた後、質疑応答に移ります。</a:t>
            </a:r>
            <a:endParaRPr lang="ja-JP" altLang="en-US" sz="1050" dirty="0">
              <a:latin typeface="Arial" panose="020B0604020202020204" pitchFamily="34" charset="0"/>
            </a:endParaRPr>
          </a:p>
        </p:txBody>
      </p:sp>
      <p:sp>
        <p:nvSpPr>
          <p:cNvPr id="13" name="Rectangle 5">
            <a:extLst>
              <a:ext uri="{FF2B5EF4-FFF2-40B4-BE49-F238E27FC236}">
                <a16:creationId xmlns:a16="http://schemas.microsoft.com/office/drawing/2014/main" id="{B2491CA2-009E-98C0-FBC8-DA8DD4D35A4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4928" y="4179664"/>
            <a:ext cx="6378133" cy="5629354"/>
          </a:xfrm>
          <a:prstGeom prst="rect">
            <a:avLst/>
          </a:prstGeom>
          <a:solidFill>
            <a:srgbClr val="FFFFFF"/>
          </a:solidFill>
          <a:ln w="19050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defTabSz="914400" eaLnBrk="0" fontAlgn="base" hangingPunct="0">
              <a:lnSpc>
                <a:spcPct val="150000"/>
              </a:lnSpc>
              <a:spcBef>
                <a:spcPct val="0"/>
              </a:spcBef>
              <a:spcAft>
                <a:spcPts val="800"/>
              </a:spcAft>
            </a:pPr>
            <a:r>
              <a:rPr lang="ja-JP" altLang="ja-JP" sz="1200" dirty="0"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○○大学工学部にて、３年次から△△教授の指導の下、□□をテーマに研究に取り組んできた。</a:t>
            </a:r>
            <a:endParaRPr lang="ja-JP" altLang="ja-JP" sz="1800" dirty="0">
              <a:latin typeface="Arial" panose="020B0604020202020204" pitchFamily="34" charset="0"/>
            </a:endParaRPr>
          </a:p>
        </p:txBody>
      </p:sp>
      <p:sp>
        <p:nvSpPr>
          <p:cNvPr id="14" name="テキスト ボックス 22">
            <a:extLst>
              <a:ext uri="{FF2B5EF4-FFF2-40B4-BE49-F238E27FC236}">
                <a16:creationId xmlns:a16="http://schemas.microsoft.com/office/drawing/2014/main" id="{DC444558-DDBF-D9B2-A72F-6936ABA79BA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17966" y="5443188"/>
            <a:ext cx="5619750" cy="365459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defTabSz="914400" eaLnBrk="0" fontAlgn="base" hangingPunct="0">
              <a:lnSpc>
                <a:spcPct val="150000"/>
              </a:lnSpc>
              <a:spcBef>
                <a:spcPct val="0"/>
              </a:spcBef>
              <a:spcAft>
                <a:spcPts val="800"/>
              </a:spcAft>
            </a:pPr>
            <a:r>
              <a:rPr lang="ja-JP" altLang="ja-JP" sz="1200" dirty="0">
                <a:solidFill>
                  <a:srgbClr val="000000"/>
                </a:solidFill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【作成上の注意】</a:t>
            </a:r>
            <a:endParaRPr lang="ja-JP" altLang="ja-JP" sz="1200" dirty="0">
              <a:latin typeface="游明朝" panose="02020400000000000000" pitchFamily="18" charset="-128"/>
              <a:ea typeface="游明朝" panose="02020400000000000000" pitchFamily="18" charset="-128"/>
            </a:endParaRPr>
          </a:p>
          <a:p>
            <a:pPr defTabSz="914400" eaLnBrk="0" fontAlgn="base" hangingPunct="0">
              <a:lnSpc>
                <a:spcPct val="150000"/>
              </a:lnSpc>
              <a:spcBef>
                <a:spcPct val="0"/>
              </a:spcBef>
              <a:spcAft>
                <a:spcPts val="900"/>
              </a:spcAft>
            </a:pPr>
            <a:r>
              <a:rPr lang="ja-JP" altLang="ja-JP" sz="1200" dirty="0">
                <a:solidFill>
                  <a:srgbClr val="000000"/>
                </a:solidFill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・</a:t>
            </a:r>
            <a:r>
              <a:rPr lang="en-US" altLang="ja-JP" sz="1200" dirty="0">
                <a:solidFill>
                  <a:srgbClr val="000000"/>
                </a:solidFill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PowerPoint</a:t>
            </a:r>
            <a:r>
              <a:rPr lang="ja-JP" altLang="en-US" sz="1200" dirty="0">
                <a:solidFill>
                  <a:srgbClr val="000000"/>
                </a:solidFill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、</a:t>
            </a:r>
            <a:r>
              <a:rPr lang="en-US" altLang="ja-JP" sz="1200" dirty="0">
                <a:solidFill>
                  <a:srgbClr val="000000"/>
                </a:solidFill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Word</a:t>
            </a:r>
            <a:r>
              <a:rPr lang="ja-JP" altLang="en-US" sz="1200" dirty="0">
                <a:solidFill>
                  <a:srgbClr val="000000"/>
                </a:solidFill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または手書きで作成すること</a:t>
            </a:r>
            <a:endParaRPr lang="ja-JP" altLang="en-US" sz="1200" dirty="0">
              <a:latin typeface="游明朝" panose="02020400000000000000" pitchFamily="18" charset="-128"/>
              <a:ea typeface="游明朝" panose="02020400000000000000" pitchFamily="18" charset="-128"/>
            </a:endParaRPr>
          </a:p>
          <a:p>
            <a:pPr defTabSz="914400" eaLnBrk="0" fontAlgn="base" hangingPunct="0">
              <a:lnSpc>
                <a:spcPct val="150000"/>
              </a:lnSpc>
              <a:spcBef>
                <a:spcPct val="0"/>
              </a:spcBef>
              <a:spcAft>
                <a:spcPts val="900"/>
              </a:spcAft>
            </a:pPr>
            <a:r>
              <a:rPr lang="ja-JP" altLang="en-US" sz="1200" dirty="0">
                <a:solidFill>
                  <a:srgbClr val="000000"/>
                </a:solidFill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・シートは本様式２ページ以内で作成</a:t>
            </a:r>
            <a:r>
              <a:rPr lang="ja-JP" altLang="en-US" sz="1200">
                <a:solidFill>
                  <a:srgbClr val="000000"/>
                </a:solidFill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すること</a:t>
            </a:r>
            <a:endParaRPr lang="ja-JP" altLang="en-US" sz="1200" dirty="0">
              <a:latin typeface="游明朝" panose="02020400000000000000" pitchFamily="18" charset="-128"/>
              <a:ea typeface="游明朝" panose="02020400000000000000" pitchFamily="18" charset="-128"/>
            </a:endParaRPr>
          </a:p>
          <a:p>
            <a:pPr defTabSz="914400" eaLnBrk="0" fontAlgn="base" hangingPunct="0">
              <a:lnSpc>
                <a:spcPct val="150000"/>
              </a:lnSpc>
              <a:spcBef>
                <a:spcPct val="0"/>
              </a:spcBef>
              <a:spcAft>
                <a:spcPts val="900"/>
              </a:spcAft>
            </a:pPr>
            <a:r>
              <a:rPr lang="ja-JP" altLang="en-US" sz="1200" dirty="0">
                <a:solidFill>
                  <a:srgbClr val="000000"/>
                </a:solidFill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・文字の大きさは</a:t>
            </a:r>
            <a:r>
              <a:rPr lang="en-US" altLang="ja-JP" sz="1200" dirty="0">
                <a:solidFill>
                  <a:srgbClr val="000000"/>
                </a:solidFill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12</a:t>
            </a:r>
            <a:r>
              <a:rPr lang="ja-JP" altLang="en-US" sz="1200" dirty="0">
                <a:solidFill>
                  <a:srgbClr val="000000"/>
                </a:solidFill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ポイントを目安とし、適宜変更は可能とする</a:t>
            </a:r>
            <a:endParaRPr lang="ja-JP" altLang="en-US" sz="1200" dirty="0">
              <a:latin typeface="游明朝" panose="02020400000000000000" pitchFamily="18" charset="-128"/>
              <a:ea typeface="游明朝" panose="02020400000000000000" pitchFamily="18" charset="-128"/>
            </a:endParaRPr>
          </a:p>
          <a:p>
            <a:pPr defTabSz="914400" eaLnBrk="0" fontAlgn="base" hangingPunct="0">
              <a:lnSpc>
                <a:spcPct val="150000"/>
              </a:lnSpc>
              <a:spcBef>
                <a:spcPct val="0"/>
              </a:spcBef>
              <a:spcAft>
                <a:spcPts val="900"/>
              </a:spcAft>
            </a:pPr>
            <a:r>
              <a:rPr lang="ja-JP" altLang="en-US" sz="1200" dirty="0">
                <a:solidFill>
                  <a:srgbClr val="000000"/>
                </a:solidFill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・文字の書体は任意とする</a:t>
            </a:r>
            <a:endParaRPr lang="ja-JP" altLang="en-US" sz="1200" dirty="0">
              <a:latin typeface="游明朝" panose="02020400000000000000" pitchFamily="18" charset="-128"/>
              <a:ea typeface="游明朝" panose="02020400000000000000" pitchFamily="18" charset="-128"/>
            </a:endParaRPr>
          </a:p>
          <a:p>
            <a:pPr defTabSz="914400" eaLnBrk="0" fontAlgn="base" hangingPunct="0">
              <a:lnSpc>
                <a:spcPct val="150000"/>
              </a:lnSpc>
              <a:spcBef>
                <a:spcPct val="0"/>
              </a:spcBef>
              <a:spcAft>
                <a:spcPts val="900"/>
              </a:spcAft>
            </a:pPr>
            <a:r>
              <a:rPr lang="ja-JP" altLang="en-US" sz="1200" dirty="0">
                <a:solidFill>
                  <a:srgbClr val="000000"/>
                </a:solidFill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・必要に応じて画像や図の掲載は可能とする</a:t>
            </a:r>
            <a:endParaRPr lang="ja-JP" altLang="en-US" sz="1200" dirty="0">
              <a:latin typeface="游明朝" panose="02020400000000000000" pitchFamily="18" charset="-128"/>
              <a:ea typeface="游明朝" panose="02020400000000000000" pitchFamily="18" charset="-128"/>
            </a:endParaRPr>
          </a:p>
          <a:p>
            <a:pPr defTabSz="914400" eaLnBrk="0" fontAlgn="base" hangingPunct="0">
              <a:lnSpc>
                <a:spcPct val="150000"/>
              </a:lnSpc>
              <a:spcBef>
                <a:spcPct val="0"/>
              </a:spcBef>
              <a:spcAft>
                <a:spcPts val="900"/>
              </a:spcAft>
            </a:pPr>
            <a:r>
              <a:rPr lang="ja-JP" altLang="en-US" sz="1200" dirty="0">
                <a:solidFill>
                  <a:srgbClr val="000000"/>
                </a:solidFill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・カラー表示を前提に作成すること（モノクロでも可）</a:t>
            </a:r>
            <a:endParaRPr lang="ja-JP" altLang="en-US" sz="1200" dirty="0">
              <a:latin typeface="游明朝" panose="02020400000000000000" pitchFamily="18" charset="-128"/>
              <a:ea typeface="游明朝" panose="02020400000000000000" pitchFamily="18" charset="-128"/>
            </a:endParaRPr>
          </a:p>
          <a:p>
            <a:pPr defTabSz="914400" eaLnBrk="0" fontAlgn="base" hangingPunct="0">
              <a:lnSpc>
                <a:spcPct val="150000"/>
              </a:lnSpc>
              <a:spcBef>
                <a:spcPct val="0"/>
              </a:spcBef>
              <a:spcAft>
                <a:spcPts val="900"/>
              </a:spcAft>
            </a:pPr>
            <a:r>
              <a:rPr lang="ja-JP" altLang="en-US" sz="1200" dirty="0">
                <a:solidFill>
                  <a:srgbClr val="000000"/>
                </a:solidFill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・提出する際は片面で印刷すること</a:t>
            </a:r>
            <a:endParaRPr lang="ja-JP" altLang="en-US" sz="1200" dirty="0">
              <a:latin typeface="游明朝" panose="02020400000000000000" pitchFamily="18" charset="-128"/>
              <a:ea typeface="游明朝" panose="02020400000000000000" pitchFamily="18" charset="-128"/>
            </a:endParaRPr>
          </a:p>
          <a:p>
            <a:pPr defTabSz="914400" eaLnBrk="0" fontAlgn="base" hangingPunct="0">
              <a:lnSpc>
                <a:spcPct val="150000"/>
              </a:lnSpc>
              <a:spcBef>
                <a:spcPct val="0"/>
              </a:spcBef>
              <a:spcAft>
                <a:spcPts val="900"/>
              </a:spcAft>
            </a:pPr>
            <a:r>
              <a:rPr lang="ja-JP" altLang="en-US" sz="1200" dirty="0">
                <a:solidFill>
                  <a:srgbClr val="000000"/>
                </a:solidFill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・面接試験時は非専門の面接官が在席することを想定し、準備すること</a:t>
            </a:r>
            <a:endParaRPr lang="en-US" altLang="ja-JP" sz="1200" dirty="0">
              <a:solidFill>
                <a:srgbClr val="000000"/>
              </a:solidFill>
              <a:latin typeface="游明朝" panose="02020400000000000000" pitchFamily="18" charset="-128"/>
              <a:ea typeface="游明朝" panose="02020400000000000000" pitchFamily="18" charset="-128"/>
              <a:cs typeface="Times New Roman" panose="02020603050405020304" pitchFamily="18" charset="0"/>
            </a:endParaRPr>
          </a:p>
          <a:p>
            <a:pPr defTabSz="914400" eaLnBrk="0" fontAlgn="base" hangingPunct="0">
              <a:lnSpc>
                <a:spcPct val="0"/>
              </a:lnSpc>
              <a:spcBef>
                <a:spcPct val="0"/>
              </a:spcBef>
              <a:spcAft>
                <a:spcPts val="600"/>
              </a:spcAft>
            </a:pPr>
            <a:endParaRPr lang="en-US" altLang="ja-JP" sz="1200" dirty="0">
              <a:solidFill>
                <a:srgbClr val="000000"/>
              </a:solidFill>
              <a:latin typeface="游明朝" panose="02020400000000000000" pitchFamily="18" charset="-128"/>
              <a:ea typeface="游明朝" panose="02020400000000000000" pitchFamily="18" charset="-128"/>
              <a:cs typeface="Times New Roman" panose="02020603050405020304" pitchFamily="18" charset="0"/>
            </a:endParaRPr>
          </a:p>
        </p:txBody>
      </p:sp>
      <p:sp>
        <p:nvSpPr>
          <p:cNvPr id="15" name="Rectangle 6">
            <a:extLst>
              <a:ext uri="{FF2B5EF4-FFF2-40B4-BE49-F238E27FC236}">
                <a16:creationId xmlns:a16="http://schemas.microsoft.com/office/drawing/2014/main" id="{E48A1930-179E-F151-9B46-5098C32EE13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4928" y="3156265"/>
            <a:ext cx="6378133" cy="409575"/>
          </a:xfrm>
          <a:prstGeom prst="rect">
            <a:avLst/>
          </a:prstGeom>
          <a:solidFill>
            <a:srgbClr val="FFFFFF"/>
          </a:solidFill>
          <a:ln w="19050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ja-JP" altLang="ja-JP" sz="1200" dirty="0"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例：・地形、地質、土質　・構造、材料　・測量　・都市及び都市計画、交通　など</a:t>
            </a:r>
            <a:endParaRPr lang="ja-JP" altLang="ja-JP" sz="1800" dirty="0">
              <a:latin typeface="Arial" panose="020B0604020202020204" pitchFamily="34" charset="0"/>
            </a:endParaRPr>
          </a:p>
        </p:txBody>
      </p:sp>
      <p:sp>
        <p:nvSpPr>
          <p:cNvPr id="16" name="Rectangle 11">
            <a:extLst>
              <a:ext uri="{FF2B5EF4-FFF2-40B4-BE49-F238E27FC236}">
                <a16:creationId xmlns:a16="http://schemas.microsoft.com/office/drawing/2014/main" id="{6ED71E9E-5DFE-14D0-39C0-ADB7F305295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2263" y="1231414"/>
            <a:ext cx="184731" cy="3939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ja-JP" altLang="en-US"/>
          </a:p>
        </p:txBody>
      </p:sp>
      <p:sp>
        <p:nvSpPr>
          <p:cNvPr id="17" name="Rectangle 14">
            <a:extLst>
              <a:ext uri="{FF2B5EF4-FFF2-40B4-BE49-F238E27FC236}">
                <a16:creationId xmlns:a16="http://schemas.microsoft.com/office/drawing/2014/main" id="{BFEB7612-7611-F11B-DD23-07555D677C2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2263" y="1164550"/>
            <a:ext cx="184731" cy="9848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ja-JP" altLang="ja-JP" sz="400"/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br>
              <a:rPr lang="ja-JP" altLang="ja-JP" sz="1800">
                <a:latin typeface="Arial" panose="020B0604020202020204" pitchFamily="34" charset="0"/>
              </a:rPr>
            </a:br>
            <a:endParaRPr lang="ja-JP" altLang="ja-JP" sz="1800">
              <a:latin typeface="Arial" panose="020B0604020202020204" pitchFamily="34" charset="0"/>
            </a:endParaRP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ja-JP" altLang="ja-JP" sz="1800">
              <a:latin typeface="Arial" panose="020B0604020202020204" pitchFamily="34" charset="0"/>
            </a:endParaRPr>
          </a:p>
        </p:txBody>
      </p:sp>
      <p:sp>
        <p:nvSpPr>
          <p:cNvPr id="18" name="Rectangle 19">
            <a:extLst>
              <a:ext uri="{FF2B5EF4-FFF2-40B4-BE49-F238E27FC236}">
                <a16:creationId xmlns:a16="http://schemas.microsoft.com/office/drawing/2014/main" id="{592663E9-15EF-147D-8AD9-0B878705D73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2263" y="887551"/>
            <a:ext cx="184731" cy="15388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ja-JP" sz="400"/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br>
              <a:rPr lang="en-US" altLang="ja-JP" sz="1800">
                <a:latin typeface="Arial" panose="020B0604020202020204" pitchFamily="34" charset="0"/>
              </a:rPr>
            </a:br>
            <a:endParaRPr lang="en-US" altLang="ja-JP" sz="1800">
              <a:latin typeface="Arial" panose="020B0604020202020204" pitchFamily="34" charset="0"/>
            </a:endParaRP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br>
              <a:rPr lang="en-US" altLang="ja-JP" sz="1800">
                <a:latin typeface="Arial" panose="020B0604020202020204" pitchFamily="34" charset="0"/>
              </a:rPr>
            </a:br>
            <a:endParaRPr lang="en-US" altLang="ja-JP" sz="1800">
              <a:latin typeface="Arial" panose="020B0604020202020204" pitchFamily="34" charset="0"/>
            </a:endParaRP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ja-JP" sz="1800">
              <a:latin typeface="Arial" panose="020B0604020202020204" pitchFamily="34" charset="0"/>
            </a:endParaRPr>
          </a:p>
        </p:txBody>
      </p:sp>
      <p:sp>
        <p:nvSpPr>
          <p:cNvPr id="19" name="Rectangle 22">
            <a:extLst>
              <a:ext uri="{FF2B5EF4-FFF2-40B4-BE49-F238E27FC236}">
                <a16:creationId xmlns:a16="http://schemas.microsoft.com/office/drawing/2014/main" id="{A2F99EC1-F298-6911-20FD-49FEFA2EDA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2263" y="1441549"/>
            <a:ext cx="184731" cy="430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ja-JP" altLang="ja-JP" sz="400"/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ja-JP" altLang="ja-JP" sz="1800">
              <a:latin typeface="Arial" panose="020B0604020202020204" pitchFamily="34" charset="0"/>
            </a:endParaRPr>
          </a:p>
        </p:txBody>
      </p:sp>
      <p:graphicFrame>
        <p:nvGraphicFramePr>
          <p:cNvPr id="20" name="表 19">
            <a:extLst>
              <a:ext uri="{FF2B5EF4-FFF2-40B4-BE49-F238E27FC236}">
                <a16:creationId xmlns:a16="http://schemas.microsoft.com/office/drawing/2014/main" id="{6AFB7FD7-CF99-37B3-C1C3-23A0B9F3608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44395287"/>
              </p:ext>
            </p:extLst>
          </p:nvPr>
        </p:nvGraphicFramePr>
        <p:xfrm>
          <a:off x="594927" y="2328861"/>
          <a:ext cx="6378133" cy="2590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35750">
                  <a:extLst>
                    <a:ext uri="{9D8B030D-6E8A-4147-A177-3AD203B41FA5}">
                      <a16:colId xmlns:a16="http://schemas.microsoft.com/office/drawing/2014/main" val="82290086"/>
                    </a:ext>
                  </a:extLst>
                </a:gridCol>
                <a:gridCol w="1177450">
                  <a:extLst>
                    <a:ext uri="{9D8B030D-6E8A-4147-A177-3AD203B41FA5}">
                      <a16:colId xmlns:a16="http://schemas.microsoft.com/office/drawing/2014/main" val="352649552"/>
                    </a:ext>
                  </a:extLst>
                </a:gridCol>
                <a:gridCol w="873167">
                  <a:extLst>
                    <a:ext uri="{9D8B030D-6E8A-4147-A177-3AD203B41FA5}">
                      <a16:colId xmlns:a16="http://schemas.microsoft.com/office/drawing/2014/main" val="3973104510"/>
                    </a:ext>
                  </a:extLst>
                </a:gridCol>
                <a:gridCol w="264596">
                  <a:extLst>
                    <a:ext uri="{9D8B030D-6E8A-4147-A177-3AD203B41FA5}">
                      <a16:colId xmlns:a16="http://schemas.microsoft.com/office/drawing/2014/main" val="3507361233"/>
                    </a:ext>
                  </a:extLst>
                </a:gridCol>
                <a:gridCol w="423353">
                  <a:extLst>
                    <a:ext uri="{9D8B030D-6E8A-4147-A177-3AD203B41FA5}">
                      <a16:colId xmlns:a16="http://schemas.microsoft.com/office/drawing/2014/main" val="3009083506"/>
                    </a:ext>
                  </a:extLst>
                </a:gridCol>
                <a:gridCol w="674720">
                  <a:extLst>
                    <a:ext uri="{9D8B030D-6E8A-4147-A177-3AD203B41FA5}">
                      <a16:colId xmlns:a16="http://schemas.microsoft.com/office/drawing/2014/main" val="2417959398"/>
                    </a:ext>
                  </a:extLst>
                </a:gridCol>
                <a:gridCol w="529191">
                  <a:extLst>
                    <a:ext uri="{9D8B030D-6E8A-4147-A177-3AD203B41FA5}">
                      <a16:colId xmlns:a16="http://schemas.microsoft.com/office/drawing/2014/main" val="4260770336"/>
                    </a:ext>
                  </a:extLst>
                </a:gridCol>
                <a:gridCol w="1599906">
                  <a:extLst>
                    <a:ext uri="{9D8B030D-6E8A-4147-A177-3AD203B41FA5}">
                      <a16:colId xmlns:a16="http://schemas.microsoft.com/office/drawing/2014/main" val="564901308"/>
                    </a:ext>
                  </a:extLst>
                </a:gridCol>
              </a:tblGrid>
              <a:tr h="238947">
                <a:tc>
                  <a:txBody>
                    <a:bodyPr/>
                    <a:lstStyle/>
                    <a:p>
                      <a:r>
                        <a:rPr kumimoji="1" lang="ja-JP" altLang="en-US" sz="1100" dirty="0"/>
                        <a:t>受験職種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dirty="0"/>
                        <a:t>土木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100" dirty="0"/>
                        <a:t>受験番号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100" dirty="0"/>
                        <a:t>B</a:t>
                      </a:r>
                      <a:endParaRPr kumimoji="1" lang="ja-JP" altLang="en-US" sz="1100" dirty="0"/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100" dirty="0"/>
                        <a:t>ー</a:t>
                      </a:r>
                    </a:p>
                  </a:txBody>
                  <a:tcPr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dirty="0"/>
                        <a:t>1001</a:t>
                      </a:r>
                      <a:endParaRPr kumimoji="1" lang="ja-JP" altLang="en-US" sz="1100" dirty="0"/>
                    </a:p>
                  </a:txBody>
                  <a:tcPr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100" dirty="0"/>
                        <a:t>氏名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100" dirty="0"/>
                        <a:t>にいがた　土木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47323038"/>
                  </a:ext>
                </a:extLst>
              </a:tr>
            </a:tbl>
          </a:graphicData>
        </a:graphic>
      </p:graphicFrame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A2949F8A-B029-BFD9-5E3F-ABA485DFA56C}"/>
              </a:ext>
            </a:extLst>
          </p:cNvPr>
          <p:cNvSpPr txBox="1"/>
          <p:nvPr/>
        </p:nvSpPr>
        <p:spPr>
          <a:xfrm>
            <a:off x="6095897" y="841769"/>
            <a:ext cx="877163" cy="36933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kumimoji="1" lang="ja-JP" altLang="en-US" dirty="0">
                <a:solidFill>
                  <a:srgbClr val="FF0000"/>
                </a:solidFill>
              </a:rPr>
              <a:t>記載例</a:t>
            </a:r>
          </a:p>
        </p:txBody>
      </p:sp>
    </p:spTree>
    <p:extLst>
      <p:ext uri="{BB962C8B-B14F-4D97-AF65-F5344CB8AC3E}">
        <p14:creationId xmlns:p14="http://schemas.microsoft.com/office/powerpoint/2010/main" val="7020801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891240A-56C8-8D42-C158-33A47013624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タイトル 1">
            <a:extLst>
              <a:ext uri="{FF2B5EF4-FFF2-40B4-BE49-F238E27FC236}">
                <a16:creationId xmlns:a16="http://schemas.microsoft.com/office/drawing/2014/main" id="{8E3E59B3-CFEE-3A93-F6A6-35D9AB7B26B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3237" y="317723"/>
            <a:ext cx="6553200" cy="6856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41792" tIns="20896" rIns="41792" bIns="20896" numCol="1" anchor="ctr" anchorCtr="0" compatLnSpc="1">
            <a:prstTxWarp prst="textNoShape">
              <a:avLst/>
            </a:prstTxWarp>
          </a:bodyPr>
          <a:lstStyle/>
          <a:p>
            <a:pPr algn="ctr" defTabSz="914400" eaLnBrk="0" fontAlgn="base" hangingPunct="0">
              <a:spcBef>
                <a:spcPct val="0"/>
              </a:spcBef>
              <a:spcAft>
                <a:spcPts val="800"/>
              </a:spcAft>
            </a:pPr>
            <a:r>
              <a:rPr lang="ja-JP" altLang="ja-JP" sz="1300" b="1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令和８年度　新潟市職員採用試験【大学卒業程度（早期）】</a:t>
            </a:r>
            <a:endParaRPr lang="ja-JP" altLang="ja-JP" sz="400" dirty="0"/>
          </a:p>
          <a:p>
            <a:pPr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ja-JP" altLang="ja-JP" sz="1300" b="1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専門性確認シート</a:t>
            </a:r>
            <a:endParaRPr lang="ja-JP" altLang="ja-JP" sz="1800" dirty="0">
              <a:latin typeface="Arial" panose="020B0604020202020204" pitchFamily="34" charset="0"/>
            </a:endParaRPr>
          </a:p>
        </p:txBody>
      </p:sp>
      <p:sp>
        <p:nvSpPr>
          <p:cNvPr id="10" name="Text Box 8">
            <a:extLst>
              <a:ext uri="{FF2B5EF4-FFF2-40B4-BE49-F238E27FC236}">
                <a16:creationId xmlns:a16="http://schemas.microsoft.com/office/drawing/2014/main" id="{F566CE8E-6E9F-A08E-9053-A9D2C0E6877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4927" y="3578410"/>
            <a:ext cx="6057900" cy="4641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41792" tIns="20896" rIns="41792" bIns="20896" numCol="1" anchor="ctr" anchorCtr="0" compatLnSpc="1">
            <a:prstTxWarp prst="textNoShape">
              <a:avLst/>
            </a:prstTxWarp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ja-JP" altLang="ja-JP" sz="1000" dirty="0">
              <a:solidFill>
                <a:srgbClr val="000000"/>
              </a:solidFill>
              <a:latin typeface="ＭＳ ゴシック" panose="020B0609070205080204" pitchFamily="49" charset="-128"/>
              <a:ea typeface="ＭＳ ゴシック" panose="020B0609070205080204" pitchFamily="49" charset="-128"/>
              <a:cs typeface="Times New Roman" panose="02020603050405020304" pitchFamily="18" charset="0"/>
            </a:endParaRPr>
          </a:p>
          <a:p>
            <a:pPr defTabSz="914400" eaLnBrk="0" fontAlgn="base" hangingPunct="0">
              <a:lnSpc>
                <a:spcPct val="108000"/>
              </a:lnSpc>
              <a:spcBef>
                <a:spcPct val="0"/>
              </a:spcBef>
              <a:spcAft>
                <a:spcPts val="200"/>
              </a:spcAft>
            </a:pPr>
            <a:r>
              <a:rPr lang="ja-JP" altLang="ja-JP" sz="1000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２　上記の分野について、これまで取り組んできた期間と内容を具体的に記入し、その知識や経験を新潟</a:t>
            </a:r>
            <a:r>
              <a:rPr lang="ja-JP" altLang="en-US" sz="1000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　　</a:t>
            </a:r>
            <a:endParaRPr lang="en-US" altLang="ja-JP" sz="1000" dirty="0">
              <a:solidFill>
                <a:srgbClr val="000000"/>
              </a:solidFill>
              <a:latin typeface="ＭＳ ゴシック" panose="020B0609070205080204" pitchFamily="49" charset="-128"/>
              <a:ea typeface="ＭＳ ゴシック" panose="020B0609070205080204" pitchFamily="49" charset="-128"/>
              <a:cs typeface="Times New Roman" panose="02020603050405020304" pitchFamily="18" charset="0"/>
            </a:endParaRP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ja-JP" altLang="en-US" sz="1000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　　</a:t>
            </a:r>
            <a:r>
              <a:rPr lang="ja-JP" altLang="ja-JP" sz="1000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市職員としてどのように活かしていきたいか記入してください。</a:t>
            </a:r>
            <a:endParaRPr lang="ja-JP" altLang="ja-JP" sz="1800" dirty="0">
              <a:latin typeface="Arial" panose="020B0604020202020204" pitchFamily="34" charset="0"/>
            </a:endParaRPr>
          </a:p>
        </p:txBody>
      </p:sp>
      <p:sp>
        <p:nvSpPr>
          <p:cNvPr id="11" name="Text Box 7">
            <a:extLst>
              <a:ext uri="{FF2B5EF4-FFF2-40B4-BE49-F238E27FC236}">
                <a16:creationId xmlns:a16="http://schemas.microsoft.com/office/drawing/2014/main" id="{BFFDFD7F-CCF5-0919-970C-A0CBDF1B10D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4927" y="2634108"/>
            <a:ext cx="6096000" cy="509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41792" tIns="20896" rIns="41792" bIns="20896" numCol="1" anchor="ctr" anchorCtr="0" compatLnSpc="1">
            <a:prstTxWarp prst="textNoShape">
              <a:avLst/>
            </a:prstTxWarp>
          </a:bodyPr>
          <a:lstStyle/>
          <a:p>
            <a:pPr defTabSz="914400" eaLnBrk="0" fontAlgn="base" hangingPunct="0">
              <a:lnSpc>
                <a:spcPct val="108000"/>
              </a:lnSpc>
              <a:spcBef>
                <a:spcPct val="0"/>
              </a:spcBef>
              <a:spcAft>
                <a:spcPts val="200"/>
              </a:spcAft>
            </a:pPr>
            <a:r>
              <a:rPr lang="ja-JP" altLang="ja-JP" sz="1000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１　受験職種に関してこれまでの専攻学科、研究、職務等において学んだ専門分野について、簡潔に記入</a:t>
            </a:r>
            <a:endParaRPr lang="en-US" altLang="ja-JP" sz="1000" dirty="0">
              <a:solidFill>
                <a:srgbClr val="000000"/>
              </a:solidFill>
              <a:latin typeface="ＭＳ ゴシック" panose="020B0609070205080204" pitchFamily="49" charset="-128"/>
              <a:ea typeface="ＭＳ ゴシック" panose="020B0609070205080204" pitchFamily="49" charset="-128"/>
              <a:cs typeface="Times New Roman" panose="02020603050405020304" pitchFamily="18" charset="0"/>
            </a:endParaRP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ja-JP" altLang="en-US" sz="1000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　</a:t>
            </a:r>
            <a:r>
              <a:rPr lang="ja-JP" altLang="ja-JP" sz="1000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してください。</a:t>
            </a:r>
            <a:endParaRPr lang="ja-JP" altLang="ja-JP" sz="1800" dirty="0">
              <a:latin typeface="Arial" panose="020B0604020202020204" pitchFamily="34" charset="0"/>
            </a:endParaRPr>
          </a:p>
        </p:txBody>
      </p:sp>
      <p:sp>
        <p:nvSpPr>
          <p:cNvPr id="12" name="Text Box 9">
            <a:extLst>
              <a:ext uri="{FF2B5EF4-FFF2-40B4-BE49-F238E27FC236}">
                <a16:creationId xmlns:a16="http://schemas.microsoft.com/office/drawing/2014/main" id="{303C3ACB-EB7E-949D-C554-193F0851C1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4928" y="1095252"/>
            <a:ext cx="6280913" cy="9542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41792" tIns="20896" rIns="41792" bIns="20896" numCol="1" anchor="ctr" anchorCtr="0" compatLnSpc="1">
            <a:prstTxWarp prst="textNoShape">
              <a:avLst/>
            </a:prstTxWarp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ts val="800"/>
              </a:spcAft>
            </a:pPr>
            <a:r>
              <a:rPr lang="ja-JP" altLang="ja-JP" sz="1000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　</a:t>
            </a:r>
            <a:r>
              <a:rPr lang="ja-JP" altLang="ja-JP" sz="1050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本シートは受験職種にかかる専門性を確認するために使用します。</a:t>
            </a:r>
            <a:endParaRPr lang="ja-JP" altLang="ja-JP" sz="1050" dirty="0"/>
          </a:p>
          <a:p>
            <a:pPr defTabSz="914400" eaLnBrk="0" fontAlgn="base" hangingPunct="0">
              <a:spcBef>
                <a:spcPct val="0"/>
              </a:spcBef>
              <a:spcAft>
                <a:spcPts val="200"/>
              </a:spcAft>
            </a:pPr>
            <a:r>
              <a:rPr lang="ja-JP" altLang="ja-JP" sz="1000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　</a:t>
            </a:r>
            <a:r>
              <a:rPr lang="ja-JP" altLang="ja-JP" sz="1050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第２次試験の個別面接試験は２回実施します。１回目の面接試験が本シートを用いた試験となります</a:t>
            </a:r>
            <a:endParaRPr lang="en-US" altLang="ja-JP" sz="1050" dirty="0">
              <a:solidFill>
                <a:srgbClr val="000000"/>
              </a:solidFill>
              <a:latin typeface="ＭＳ ゴシック" panose="020B0609070205080204" pitchFamily="49" charset="-128"/>
              <a:ea typeface="ＭＳ ゴシック" panose="020B0609070205080204" pitchFamily="49" charset="-128"/>
              <a:cs typeface="Times New Roman" panose="02020603050405020304" pitchFamily="18" charset="0"/>
            </a:endParaRPr>
          </a:p>
          <a:p>
            <a:pPr defTabSz="914400" eaLnBrk="0" fontAlgn="base" hangingPunct="0">
              <a:spcBef>
                <a:spcPct val="0"/>
              </a:spcBef>
              <a:spcAft>
                <a:spcPts val="800"/>
              </a:spcAft>
            </a:pPr>
            <a:r>
              <a:rPr lang="ja-JP" altLang="en-US" sz="1050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　</a:t>
            </a:r>
            <a:r>
              <a:rPr lang="ja-JP" altLang="ja-JP" sz="1050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ので、面接時は本シートの写しを手元にご用意ください。</a:t>
            </a:r>
            <a:endParaRPr lang="ja-JP" altLang="ja-JP" sz="1050" dirty="0"/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ja-JP" altLang="ja-JP" sz="1000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　</a:t>
            </a:r>
            <a:r>
              <a:rPr lang="ja-JP" altLang="ja-JP" sz="1050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冒頭に</a:t>
            </a:r>
            <a:r>
              <a:rPr lang="en-US" altLang="ja-JP" sz="1050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5</a:t>
            </a:r>
            <a:r>
              <a:rPr lang="ja-JP" altLang="en-US" sz="1050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分程度、本シートを基にプレゼンテーションをしていただいた後、質疑応答に移ります。</a:t>
            </a:r>
            <a:endParaRPr lang="ja-JP" altLang="en-US" sz="1050" dirty="0">
              <a:latin typeface="Arial" panose="020B0604020202020204" pitchFamily="34" charset="0"/>
            </a:endParaRPr>
          </a:p>
        </p:txBody>
      </p:sp>
      <p:sp>
        <p:nvSpPr>
          <p:cNvPr id="13" name="Rectangle 5">
            <a:extLst>
              <a:ext uri="{FF2B5EF4-FFF2-40B4-BE49-F238E27FC236}">
                <a16:creationId xmlns:a16="http://schemas.microsoft.com/office/drawing/2014/main" id="{3DA7B643-390B-6CC1-BA89-91400E589BC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4928" y="4179664"/>
            <a:ext cx="6378133" cy="5629354"/>
          </a:xfrm>
          <a:prstGeom prst="rect">
            <a:avLst/>
          </a:prstGeom>
          <a:solidFill>
            <a:srgbClr val="FFFFFF"/>
          </a:solidFill>
          <a:ln w="19050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defTabSz="914400" eaLnBrk="0" fontAlgn="base" hangingPunct="0">
              <a:lnSpc>
                <a:spcPct val="150000"/>
              </a:lnSpc>
              <a:spcBef>
                <a:spcPct val="0"/>
              </a:spcBef>
              <a:spcAft>
                <a:spcPts val="800"/>
              </a:spcAft>
            </a:pPr>
            <a:endParaRPr lang="ja-JP" altLang="ja-JP" sz="1800" dirty="0">
              <a:latin typeface="Arial" panose="020B0604020202020204" pitchFamily="34" charset="0"/>
            </a:endParaRPr>
          </a:p>
        </p:txBody>
      </p:sp>
      <p:sp>
        <p:nvSpPr>
          <p:cNvPr id="15" name="Rectangle 6">
            <a:extLst>
              <a:ext uri="{FF2B5EF4-FFF2-40B4-BE49-F238E27FC236}">
                <a16:creationId xmlns:a16="http://schemas.microsoft.com/office/drawing/2014/main" id="{3463CBEC-364D-0CFE-D4F7-1A55D03C9F2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4928" y="3156265"/>
            <a:ext cx="6378133" cy="409575"/>
          </a:xfrm>
          <a:prstGeom prst="rect">
            <a:avLst/>
          </a:prstGeom>
          <a:solidFill>
            <a:srgbClr val="FFFFFF"/>
          </a:solidFill>
          <a:ln w="19050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ja-JP" altLang="ja-JP" sz="1800" dirty="0">
              <a:latin typeface="Arial" panose="020B0604020202020204" pitchFamily="34" charset="0"/>
            </a:endParaRPr>
          </a:p>
        </p:txBody>
      </p:sp>
      <p:sp>
        <p:nvSpPr>
          <p:cNvPr id="16" name="Rectangle 11">
            <a:extLst>
              <a:ext uri="{FF2B5EF4-FFF2-40B4-BE49-F238E27FC236}">
                <a16:creationId xmlns:a16="http://schemas.microsoft.com/office/drawing/2014/main" id="{E57C0CF5-7922-4B1D-861C-E8C634C3C21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2263" y="1231414"/>
            <a:ext cx="184731" cy="3939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ja-JP" altLang="en-US"/>
          </a:p>
        </p:txBody>
      </p:sp>
      <p:sp>
        <p:nvSpPr>
          <p:cNvPr id="17" name="Rectangle 14">
            <a:extLst>
              <a:ext uri="{FF2B5EF4-FFF2-40B4-BE49-F238E27FC236}">
                <a16:creationId xmlns:a16="http://schemas.microsoft.com/office/drawing/2014/main" id="{A1A6BCAB-317D-78A5-6246-BEEDE717007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2263" y="1164550"/>
            <a:ext cx="184731" cy="9848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ja-JP" altLang="ja-JP" sz="400"/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br>
              <a:rPr lang="ja-JP" altLang="ja-JP" sz="1800">
                <a:latin typeface="Arial" panose="020B0604020202020204" pitchFamily="34" charset="0"/>
              </a:rPr>
            </a:br>
            <a:endParaRPr lang="ja-JP" altLang="ja-JP" sz="1800">
              <a:latin typeface="Arial" panose="020B0604020202020204" pitchFamily="34" charset="0"/>
            </a:endParaRP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ja-JP" altLang="ja-JP" sz="1800">
              <a:latin typeface="Arial" panose="020B0604020202020204" pitchFamily="34" charset="0"/>
            </a:endParaRPr>
          </a:p>
        </p:txBody>
      </p:sp>
      <p:sp>
        <p:nvSpPr>
          <p:cNvPr id="18" name="Rectangle 19">
            <a:extLst>
              <a:ext uri="{FF2B5EF4-FFF2-40B4-BE49-F238E27FC236}">
                <a16:creationId xmlns:a16="http://schemas.microsoft.com/office/drawing/2014/main" id="{EF66BB42-64A9-02C8-A946-38D907CD900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2263" y="887551"/>
            <a:ext cx="184731" cy="15388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ja-JP" sz="400"/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br>
              <a:rPr lang="en-US" altLang="ja-JP" sz="1800">
                <a:latin typeface="Arial" panose="020B0604020202020204" pitchFamily="34" charset="0"/>
              </a:rPr>
            </a:br>
            <a:endParaRPr lang="en-US" altLang="ja-JP" sz="1800">
              <a:latin typeface="Arial" panose="020B0604020202020204" pitchFamily="34" charset="0"/>
            </a:endParaRP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br>
              <a:rPr lang="en-US" altLang="ja-JP" sz="1800">
                <a:latin typeface="Arial" panose="020B0604020202020204" pitchFamily="34" charset="0"/>
              </a:rPr>
            </a:br>
            <a:endParaRPr lang="en-US" altLang="ja-JP" sz="1800">
              <a:latin typeface="Arial" panose="020B0604020202020204" pitchFamily="34" charset="0"/>
            </a:endParaRP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ja-JP" sz="1800">
              <a:latin typeface="Arial" panose="020B0604020202020204" pitchFamily="34" charset="0"/>
            </a:endParaRPr>
          </a:p>
        </p:txBody>
      </p:sp>
      <p:sp>
        <p:nvSpPr>
          <p:cNvPr id="19" name="Rectangle 22">
            <a:extLst>
              <a:ext uri="{FF2B5EF4-FFF2-40B4-BE49-F238E27FC236}">
                <a16:creationId xmlns:a16="http://schemas.microsoft.com/office/drawing/2014/main" id="{8FC0FA08-F625-854F-A749-F4E85900882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2263" y="1441549"/>
            <a:ext cx="184731" cy="430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ja-JP" altLang="ja-JP" sz="400"/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ja-JP" altLang="ja-JP" sz="1800">
              <a:latin typeface="Arial" panose="020B0604020202020204" pitchFamily="34" charset="0"/>
            </a:endParaRPr>
          </a:p>
        </p:txBody>
      </p:sp>
      <p:graphicFrame>
        <p:nvGraphicFramePr>
          <p:cNvPr id="20" name="表 19">
            <a:extLst>
              <a:ext uri="{FF2B5EF4-FFF2-40B4-BE49-F238E27FC236}">
                <a16:creationId xmlns:a16="http://schemas.microsoft.com/office/drawing/2014/main" id="{FD5B8076-3697-C5E2-B4A1-10A38386ADD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797167"/>
              </p:ext>
            </p:extLst>
          </p:nvPr>
        </p:nvGraphicFramePr>
        <p:xfrm>
          <a:off x="594927" y="2328861"/>
          <a:ext cx="6378133" cy="2590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35750">
                  <a:extLst>
                    <a:ext uri="{9D8B030D-6E8A-4147-A177-3AD203B41FA5}">
                      <a16:colId xmlns:a16="http://schemas.microsoft.com/office/drawing/2014/main" val="82290086"/>
                    </a:ext>
                  </a:extLst>
                </a:gridCol>
                <a:gridCol w="1177450">
                  <a:extLst>
                    <a:ext uri="{9D8B030D-6E8A-4147-A177-3AD203B41FA5}">
                      <a16:colId xmlns:a16="http://schemas.microsoft.com/office/drawing/2014/main" val="352649552"/>
                    </a:ext>
                  </a:extLst>
                </a:gridCol>
                <a:gridCol w="873167">
                  <a:extLst>
                    <a:ext uri="{9D8B030D-6E8A-4147-A177-3AD203B41FA5}">
                      <a16:colId xmlns:a16="http://schemas.microsoft.com/office/drawing/2014/main" val="3973104510"/>
                    </a:ext>
                  </a:extLst>
                </a:gridCol>
                <a:gridCol w="264596">
                  <a:extLst>
                    <a:ext uri="{9D8B030D-6E8A-4147-A177-3AD203B41FA5}">
                      <a16:colId xmlns:a16="http://schemas.microsoft.com/office/drawing/2014/main" val="3507361233"/>
                    </a:ext>
                  </a:extLst>
                </a:gridCol>
                <a:gridCol w="423353">
                  <a:extLst>
                    <a:ext uri="{9D8B030D-6E8A-4147-A177-3AD203B41FA5}">
                      <a16:colId xmlns:a16="http://schemas.microsoft.com/office/drawing/2014/main" val="3009083506"/>
                    </a:ext>
                  </a:extLst>
                </a:gridCol>
                <a:gridCol w="674720">
                  <a:extLst>
                    <a:ext uri="{9D8B030D-6E8A-4147-A177-3AD203B41FA5}">
                      <a16:colId xmlns:a16="http://schemas.microsoft.com/office/drawing/2014/main" val="2417959398"/>
                    </a:ext>
                  </a:extLst>
                </a:gridCol>
                <a:gridCol w="529191">
                  <a:extLst>
                    <a:ext uri="{9D8B030D-6E8A-4147-A177-3AD203B41FA5}">
                      <a16:colId xmlns:a16="http://schemas.microsoft.com/office/drawing/2014/main" val="4260770336"/>
                    </a:ext>
                  </a:extLst>
                </a:gridCol>
                <a:gridCol w="1599906">
                  <a:extLst>
                    <a:ext uri="{9D8B030D-6E8A-4147-A177-3AD203B41FA5}">
                      <a16:colId xmlns:a16="http://schemas.microsoft.com/office/drawing/2014/main" val="564901308"/>
                    </a:ext>
                  </a:extLst>
                </a:gridCol>
              </a:tblGrid>
              <a:tr h="238947">
                <a:tc>
                  <a:txBody>
                    <a:bodyPr/>
                    <a:lstStyle/>
                    <a:p>
                      <a:r>
                        <a:rPr kumimoji="1" lang="ja-JP" altLang="en-US" sz="1100" dirty="0"/>
                        <a:t>受験職種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100" dirty="0"/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100" dirty="0"/>
                        <a:t>受験番号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/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100" dirty="0"/>
                        <a:t>ー</a:t>
                      </a:r>
                    </a:p>
                  </a:txBody>
                  <a:tcPr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100" dirty="0"/>
                    </a:p>
                  </a:txBody>
                  <a:tcPr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100" dirty="0"/>
                        <a:t>氏名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/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47323038"/>
                  </a:ext>
                </a:extLst>
              </a:tr>
            </a:tbl>
          </a:graphicData>
        </a:graphic>
      </p:graphicFrame>
      <p:sp>
        <p:nvSpPr>
          <p:cNvPr id="23" name="フッター プレースホルダー 22">
            <a:extLst>
              <a:ext uri="{FF2B5EF4-FFF2-40B4-BE49-F238E27FC236}">
                <a16:creationId xmlns:a16="http://schemas.microsoft.com/office/drawing/2014/main" id="{644F7A05-EBDC-61AB-DDD2-E35591EF55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587327" y="9682402"/>
            <a:ext cx="389719" cy="527403"/>
          </a:xfrm>
        </p:spPr>
        <p:txBody>
          <a:bodyPr/>
          <a:lstStyle/>
          <a:p>
            <a:r>
              <a:rPr kumimoji="1" lang="en-US" altLang="ja-JP" dirty="0"/>
              <a:t>1/2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6257668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AD01FC9-A535-F378-8850-EF409E3E8DE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タイトル 1">
            <a:extLst>
              <a:ext uri="{FF2B5EF4-FFF2-40B4-BE49-F238E27FC236}">
                <a16:creationId xmlns:a16="http://schemas.microsoft.com/office/drawing/2014/main" id="{3DC260C4-FB7A-4C90-F79A-F0D1D38151E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7074" y="322629"/>
            <a:ext cx="6105525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41792" tIns="20896" rIns="41792" bIns="20896" numCol="1" anchor="ctr" anchorCtr="0" compatLnSpc="1">
            <a:prstTxWarp prst="textNoShape">
              <a:avLst/>
            </a:prstTxWarp>
          </a:bodyPr>
          <a:lstStyle/>
          <a:p>
            <a:pPr algn="ctr" defTabSz="914400" eaLnBrk="0" fontAlgn="base" hangingPunct="0">
              <a:spcBef>
                <a:spcPct val="0"/>
              </a:spcBef>
              <a:spcAft>
                <a:spcPts val="800"/>
              </a:spcAft>
            </a:pPr>
            <a:r>
              <a:rPr lang="ja-JP" altLang="ja-JP" sz="1300" b="1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令和８年度　新潟市職員採用試験【大学卒業程度（早期）】</a:t>
            </a:r>
            <a:endParaRPr lang="ja-JP" altLang="ja-JP" sz="400" dirty="0"/>
          </a:p>
          <a:p>
            <a:pPr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ja-JP" altLang="ja-JP" sz="1300" b="1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専門性確認シート</a:t>
            </a:r>
            <a:endParaRPr lang="ja-JP" altLang="ja-JP" sz="1800" dirty="0">
              <a:latin typeface="Arial" panose="020B0604020202020204" pitchFamily="34" charset="0"/>
            </a:endParaRPr>
          </a:p>
        </p:txBody>
      </p:sp>
      <p:sp>
        <p:nvSpPr>
          <p:cNvPr id="21" name="Text Box 7">
            <a:extLst>
              <a:ext uri="{FF2B5EF4-FFF2-40B4-BE49-F238E27FC236}">
                <a16:creationId xmlns:a16="http://schemas.microsoft.com/office/drawing/2014/main" id="{E7AA4FB2-47C0-2DFF-F54F-81CDC86491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3376" y="1547746"/>
            <a:ext cx="5849005" cy="3708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41792" tIns="20896" rIns="41792" bIns="20896" numCol="1" anchor="ctr" anchorCtr="0" compatLnSpc="1">
            <a:prstTxWarp prst="textNoShape">
              <a:avLst/>
            </a:prstTxWarp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ja-JP" altLang="ja-JP" sz="1000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設問２の回答の続きを記入してください。</a:t>
            </a:r>
            <a:endParaRPr lang="ja-JP" altLang="ja-JP" sz="1800" dirty="0">
              <a:latin typeface="Arial" panose="020B0604020202020204" pitchFamily="34" charset="0"/>
            </a:endParaRPr>
          </a:p>
        </p:txBody>
      </p:sp>
      <p:sp>
        <p:nvSpPr>
          <p:cNvPr id="22" name="正方形/長方形 21">
            <a:extLst>
              <a:ext uri="{FF2B5EF4-FFF2-40B4-BE49-F238E27FC236}">
                <a16:creationId xmlns:a16="http://schemas.microsoft.com/office/drawing/2014/main" id="{A611659E-01B5-FEF6-80A3-8AD82C858464}"/>
              </a:ext>
            </a:extLst>
          </p:cNvPr>
          <p:cNvSpPr/>
          <p:nvPr/>
        </p:nvSpPr>
        <p:spPr>
          <a:xfrm>
            <a:off x="623376" y="1969963"/>
            <a:ext cx="6456297" cy="783905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200" kern="100">
                <a:ea typeface="游明朝" panose="02020400000000000000" pitchFamily="18" charset="-128"/>
                <a:cs typeface="Times New Roman" panose="02020603050405020304" pitchFamily="18" charset="0"/>
              </a:rPr>
              <a:t> </a:t>
            </a:r>
            <a:endParaRPr lang="ja-JP" altLang="en-US" sz="1100" kern="100">
              <a:ea typeface="游明朝" panose="02020400000000000000" pitchFamily="18" charset="-128"/>
              <a:cs typeface="Times New Roman" panose="02020603050405020304" pitchFamily="18" charset="0"/>
            </a:endParaRPr>
          </a:p>
        </p:txBody>
      </p:sp>
      <p:sp>
        <p:nvSpPr>
          <p:cNvPr id="23" name="Rectangle 10">
            <a:extLst>
              <a:ext uri="{FF2B5EF4-FFF2-40B4-BE49-F238E27FC236}">
                <a16:creationId xmlns:a16="http://schemas.microsoft.com/office/drawing/2014/main" id="{44A0DB4A-AC41-08A8-6446-20EC32618C2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0838" y="424529"/>
            <a:ext cx="184731" cy="3939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ja-JP" altLang="en-US"/>
          </a:p>
        </p:txBody>
      </p:sp>
      <p:sp>
        <p:nvSpPr>
          <p:cNvPr id="29" name="フッター プレースホルダー 28">
            <a:extLst>
              <a:ext uri="{FF2B5EF4-FFF2-40B4-BE49-F238E27FC236}">
                <a16:creationId xmlns:a16="http://schemas.microsoft.com/office/drawing/2014/main" id="{E30D1974-160C-E603-0FB9-7A24D2B46B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655010" y="9761429"/>
            <a:ext cx="424663" cy="390277"/>
          </a:xfrm>
        </p:spPr>
        <p:txBody>
          <a:bodyPr/>
          <a:lstStyle/>
          <a:p>
            <a:r>
              <a:rPr kumimoji="1" lang="en-US" altLang="ja-JP" dirty="0"/>
              <a:t>2/2</a:t>
            </a:r>
            <a:endParaRPr kumimoji="1" lang="ja-JP" altLang="en-US" dirty="0"/>
          </a:p>
        </p:txBody>
      </p:sp>
      <p:graphicFrame>
        <p:nvGraphicFramePr>
          <p:cNvPr id="30" name="表 29">
            <a:extLst>
              <a:ext uri="{FF2B5EF4-FFF2-40B4-BE49-F238E27FC236}">
                <a16:creationId xmlns:a16="http://schemas.microsoft.com/office/drawing/2014/main" id="{A757A4F8-970F-729A-F8D8-5DB686D1E6D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32501676"/>
              </p:ext>
            </p:extLst>
          </p:nvPr>
        </p:nvGraphicFramePr>
        <p:xfrm>
          <a:off x="623376" y="1237289"/>
          <a:ext cx="6456297" cy="2590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45993">
                  <a:extLst>
                    <a:ext uri="{9D8B030D-6E8A-4147-A177-3AD203B41FA5}">
                      <a16:colId xmlns:a16="http://schemas.microsoft.com/office/drawing/2014/main" val="82290086"/>
                    </a:ext>
                  </a:extLst>
                </a:gridCol>
                <a:gridCol w="1191880">
                  <a:extLst>
                    <a:ext uri="{9D8B030D-6E8A-4147-A177-3AD203B41FA5}">
                      <a16:colId xmlns:a16="http://schemas.microsoft.com/office/drawing/2014/main" val="352649552"/>
                    </a:ext>
                  </a:extLst>
                </a:gridCol>
                <a:gridCol w="883867">
                  <a:extLst>
                    <a:ext uri="{9D8B030D-6E8A-4147-A177-3AD203B41FA5}">
                      <a16:colId xmlns:a16="http://schemas.microsoft.com/office/drawing/2014/main" val="3973104510"/>
                    </a:ext>
                  </a:extLst>
                </a:gridCol>
                <a:gridCol w="267838">
                  <a:extLst>
                    <a:ext uri="{9D8B030D-6E8A-4147-A177-3AD203B41FA5}">
                      <a16:colId xmlns:a16="http://schemas.microsoft.com/office/drawing/2014/main" val="3507361233"/>
                    </a:ext>
                  </a:extLst>
                </a:gridCol>
                <a:gridCol w="428540">
                  <a:extLst>
                    <a:ext uri="{9D8B030D-6E8A-4147-A177-3AD203B41FA5}">
                      <a16:colId xmlns:a16="http://schemas.microsoft.com/office/drawing/2014/main" val="3009083506"/>
                    </a:ext>
                  </a:extLst>
                </a:gridCol>
                <a:gridCol w="682989">
                  <a:extLst>
                    <a:ext uri="{9D8B030D-6E8A-4147-A177-3AD203B41FA5}">
                      <a16:colId xmlns:a16="http://schemas.microsoft.com/office/drawing/2014/main" val="2417959398"/>
                    </a:ext>
                  </a:extLst>
                </a:gridCol>
                <a:gridCol w="535677">
                  <a:extLst>
                    <a:ext uri="{9D8B030D-6E8A-4147-A177-3AD203B41FA5}">
                      <a16:colId xmlns:a16="http://schemas.microsoft.com/office/drawing/2014/main" val="4260770336"/>
                    </a:ext>
                  </a:extLst>
                </a:gridCol>
                <a:gridCol w="1619513">
                  <a:extLst>
                    <a:ext uri="{9D8B030D-6E8A-4147-A177-3AD203B41FA5}">
                      <a16:colId xmlns:a16="http://schemas.microsoft.com/office/drawing/2014/main" val="564901308"/>
                    </a:ext>
                  </a:extLst>
                </a:gridCol>
              </a:tblGrid>
              <a:tr h="240419">
                <a:tc>
                  <a:txBody>
                    <a:bodyPr/>
                    <a:lstStyle/>
                    <a:p>
                      <a:r>
                        <a:rPr kumimoji="1" lang="ja-JP" altLang="en-US" sz="1100" dirty="0"/>
                        <a:t>受験職種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100" dirty="0"/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100" dirty="0"/>
                        <a:t>受験番号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/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100" dirty="0"/>
                        <a:t>ー</a:t>
                      </a:r>
                    </a:p>
                  </a:txBody>
                  <a:tcPr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/>
                    </a:p>
                  </a:txBody>
                  <a:tcPr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100" dirty="0"/>
                        <a:t>氏名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/>
                    </a:p>
                  </a:txBody>
                  <a:tcPr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4732303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096282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テーマ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1251</TotalTime>
  <Words>547</Words>
  <Application>Microsoft Office PowerPoint</Application>
  <PresentationFormat>ユーザー設定</PresentationFormat>
  <Paragraphs>66</Paragraphs>
  <Slides>3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3</vt:i4>
      </vt:variant>
    </vt:vector>
  </HeadingPairs>
  <TitlesOfParts>
    <vt:vector size="10" baseType="lpstr">
      <vt:lpstr>ＭＳ ゴシック</vt:lpstr>
      <vt:lpstr>游ゴシック</vt:lpstr>
      <vt:lpstr>游明朝</vt:lpstr>
      <vt:lpstr>Aptos</vt:lpstr>
      <vt:lpstr>Aptos Display</vt:lpstr>
      <vt:lpstr>Arial</vt:lpstr>
      <vt:lpstr>Office テーマ</vt:lpstr>
      <vt:lpstr>PowerPoint プレゼンテーション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cp:revision>21</cp:revision>
  <cp:lastPrinted>2026-04-13T07:42:02Z</cp:lastPrinted>
  <dcterms:created xsi:type="dcterms:W3CDTF">2026-03-02T00:48:13Z</dcterms:created>
  <dcterms:modified xsi:type="dcterms:W3CDTF">2026-04-20T07:00:35Z</dcterms:modified>
</cp:coreProperties>
</file>