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56" r:id="rId2"/>
    <p:sldId id="264" r:id="rId3"/>
    <p:sldId id="258" r:id="rId4"/>
    <p:sldId id="265" r:id="rId5"/>
    <p:sldId id="266" r:id="rId6"/>
    <p:sldId id="267" r:id="rId7"/>
    <p:sldId id="263" r:id="rId8"/>
    <p:sldId id="262" r:id="rId9"/>
    <p:sldId id="261" r:id="rId10"/>
    <p:sldId id="257" r:id="rId11"/>
    <p:sldId id="259" r:id="rId12"/>
  </p:sldIdLst>
  <p:sldSz cx="9906000" cy="6858000" type="A4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43" autoAdjust="0"/>
    <p:restoredTop sz="90877" autoAdjust="0"/>
  </p:normalViewPr>
  <p:slideViewPr>
    <p:cSldViewPr snapToGrid="0">
      <p:cViewPr varScale="1">
        <p:scale>
          <a:sx n="100" d="100"/>
          <a:sy n="100" d="100"/>
        </p:scale>
        <p:origin x="140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8C5820-0104-42A8-B7C8-16C02857956F}" type="datetimeFigureOut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81075" y="1243013"/>
            <a:ext cx="484505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07"/>
            <a:ext cx="5445760" cy="3913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19206C-BA17-4EFE-9638-FB40AF4287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64348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7030-A18C-458C-BDE8-2BC145447AA2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7150" y="6492875"/>
            <a:ext cx="2228850" cy="365125"/>
          </a:xfrm>
        </p:spPr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15656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A746A-35AC-455C-A814-70E4D577D736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89864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39F07-5998-4055-AB28-600E86675749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86638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1324-AECF-4499-95E7-D48614CD399B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40985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46E4F-B124-420B-8EE3-6DECD3B65E1F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1362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B3E16-E68F-45F1-8778-19789B7E2B8F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48806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95908-F4FB-44AE-B7F1-9EA1B9F6B6DE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70075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201BE-AFAF-4608-8EF4-1A22025CE94A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81965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AE57F7-CC72-4921-AE16-9D18324E9658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73653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C8319E-76EE-4518-9DF0-CB387BD727DB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62008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0B4B0-99B0-4EE4-B227-D0FCEF22FF55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4187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6F2D12-03EF-414E-9597-C19ED1AF84A1}" type="datetime1">
              <a:rPr kumimoji="1" lang="ja-JP" altLang="en-US" smtClean="0"/>
              <a:t>2025/6/10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6F20E-27D3-4991-9DE4-7485B2BBFF2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23758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80391" y="1639443"/>
            <a:ext cx="9592056" cy="2985433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 smtClean="0">
                <a:solidFill>
                  <a:schemeClr val="accent5">
                    <a:lumMod val="75000"/>
                  </a:schemeClr>
                </a:solidFill>
              </a:rPr>
              <a:t>事業計画書　参考様式</a:t>
            </a:r>
            <a:endParaRPr kumimoji="1" lang="en-US" altLang="ja-JP" sz="2400" dirty="0" smtClean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kumimoji="1" lang="en-US" altLang="ja-JP" sz="2000" b="1" dirty="0" smtClean="0">
                <a:solidFill>
                  <a:schemeClr val="accent5">
                    <a:lumMod val="75000"/>
                  </a:schemeClr>
                </a:solidFill>
              </a:rPr>
              <a:t>【</a:t>
            </a:r>
            <a:r>
              <a:rPr kumimoji="1" lang="ja-JP" altLang="en-US" sz="2000" b="1" dirty="0" smtClean="0">
                <a:solidFill>
                  <a:schemeClr val="accent5">
                    <a:lumMod val="75000"/>
                  </a:schemeClr>
                </a:solidFill>
              </a:rPr>
              <a:t>事業計画書作成にあたっての留意事項</a:t>
            </a:r>
            <a:r>
              <a:rPr kumimoji="1" lang="en-US" altLang="ja-JP" sz="2000" b="1" dirty="0" smtClean="0">
                <a:solidFill>
                  <a:schemeClr val="accent5">
                    <a:lumMod val="75000"/>
                  </a:schemeClr>
                </a:solidFill>
              </a:rPr>
              <a:t>】</a:t>
            </a:r>
          </a:p>
          <a:p>
            <a:pPr marL="447675" indent="-182563"/>
            <a:r>
              <a:rPr kumimoji="1" lang="ja-JP" altLang="en-US" dirty="0" smtClean="0">
                <a:solidFill>
                  <a:schemeClr val="accent5">
                    <a:lumMod val="75000"/>
                  </a:schemeClr>
                </a:solidFill>
              </a:rPr>
              <a:t>◎この参考様式ではなく、任意の様式での事業計画書でも構いません</a:t>
            </a:r>
            <a:r>
              <a:rPr kumimoji="1" lang="ja-JP" altLang="en-US" dirty="0">
                <a:solidFill>
                  <a:schemeClr val="accent5">
                    <a:lumMod val="75000"/>
                  </a:schemeClr>
                </a:solidFill>
              </a:rPr>
              <a:t>。ただし、参考様式に</a:t>
            </a:r>
            <a:r>
              <a:rPr kumimoji="1" lang="ja-JP" altLang="en-US" b="1" u="sng" dirty="0">
                <a:solidFill>
                  <a:schemeClr val="accent5">
                    <a:lumMod val="75000"/>
                  </a:schemeClr>
                </a:solidFill>
              </a:rPr>
              <a:t>黒字で示している</a:t>
            </a:r>
            <a:r>
              <a:rPr kumimoji="1" lang="ja-JP" altLang="en-US" b="1" u="sng" dirty="0" smtClean="0">
                <a:solidFill>
                  <a:schemeClr val="accent5">
                    <a:lumMod val="75000"/>
                  </a:schemeClr>
                </a:solidFill>
              </a:rPr>
              <a:t>記載事項は</a:t>
            </a:r>
            <a:r>
              <a:rPr kumimoji="1" lang="ja-JP" altLang="en-US" b="1" u="sng" dirty="0" smtClean="0">
                <a:solidFill>
                  <a:schemeClr val="accent5">
                    <a:lumMod val="75000"/>
                  </a:schemeClr>
                </a:solidFill>
              </a:rPr>
              <a:t>基本的に盛り込んで下さい</a:t>
            </a:r>
            <a:r>
              <a:rPr kumimoji="1" lang="ja-JP" altLang="en-US" dirty="0" smtClean="0">
                <a:solidFill>
                  <a:schemeClr val="accent5">
                    <a:lumMod val="75000"/>
                  </a:schemeClr>
                </a:solidFill>
              </a:rPr>
              <a:t>。</a:t>
            </a:r>
            <a:endParaRPr kumimoji="1" lang="en-US" altLang="ja-JP" dirty="0">
              <a:solidFill>
                <a:schemeClr val="accent5">
                  <a:lumMod val="75000"/>
                </a:schemeClr>
              </a:solidFill>
            </a:endParaRPr>
          </a:p>
          <a:p>
            <a:pPr marL="447675" indent="-182563"/>
            <a:r>
              <a:rPr kumimoji="1" lang="ja-JP" altLang="en-US" dirty="0" smtClean="0">
                <a:solidFill>
                  <a:schemeClr val="accent5">
                    <a:lumMod val="75000"/>
                  </a:schemeClr>
                </a:solidFill>
              </a:rPr>
              <a:t>◎この参考様式の欄や行・列は適宜増やすなど、自由に変更して構いません。</a:t>
            </a:r>
            <a:endParaRPr kumimoji="1" lang="en-US" altLang="ja-JP" dirty="0">
              <a:solidFill>
                <a:schemeClr val="accent5">
                  <a:lumMod val="75000"/>
                </a:schemeClr>
              </a:solidFill>
            </a:endParaRPr>
          </a:p>
          <a:p>
            <a:pPr marL="447675" indent="-182563"/>
            <a:r>
              <a:rPr kumimoji="1" lang="ja-JP" altLang="en-US" dirty="0" smtClean="0">
                <a:solidFill>
                  <a:schemeClr val="accent5">
                    <a:lumMod val="75000"/>
                  </a:schemeClr>
                </a:solidFill>
              </a:rPr>
              <a:t>◎事業計画書の枚数制限はありませんが、プレゼンテーションとして適切な量としてください。また、事業計画の一部を別紙とし</a:t>
            </a:r>
            <a:r>
              <a:rPr kumimoji="1" lang="ja-JP" altLang="en-US" dirty="0">
                <a:solidFill>
                  <a:schemeClr val="accent5">
                    <a:lumMod val="75000"/>
                  </a:schemeClr>
                </a:solidFill>
              </a:rPr>
              <a:t>て</a:t>
            </a:r>
            <a:r>
              <a:rPr kumimoji="1" lang="ja-JP" altLang="en-US" dirty="0" smtClean="0">
                <a:solidFill>
                  <a:schemeClr val="accent5">
                    <a:lumMod val="75000"/>
                  </a:schemeClr>
                </a:solidFill>
              </a:rPr>
              <a:t>添付しても構いません。</a:t>
            </a:r>
            <a:endParaRPr kumimoji="1" lang="en-US" altLang="ja-JP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marL="265113"/>
            <a:r>
              <a:rPr kumimoji="1" lang="ja-JP" altLang="en-US" dirty="0" smtClean="0">
                <a:solidFill>
                  <a:schemeClr val="accent5">
                    <a:lumMod val="75000"/>
                  </a:schemeClr>
                </a:solidFill>
              </a:rPr>
              <a:t>◎写真や図を添付するなど、事業内容がわかりやすくなるよう工夫して下さい。</a:t>
            </a:r>
            <a:endParaRPr kumimoji="1" lang="en-US" altLang="ja-JP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marL="447675" indent="-182563"/>
            <a:r>
              <a:rPr kumimoji="1" lang="ja-JP" altLang="en-US" dirty="0" smtClean="0">
                <a:solidFill>
                  <a:schemeClr val="accent5">
                    <a:lumMod val="75000"/>
                  </a:schemeClr>
                </a:solidFill>
              </a:rPr>
              <a:t>◎提出時は、青色の部分（点線部で囲まれた部分や例を示している部分削除して</a:t>
            </a:r>
            <a:r>
              <a:rPr kumimoji="1" lang="ja-JP" altLang="en-US" dirty="0" smtClean="0">
                <a:solidFill>
                  <a:schemeClr val="accent5">
                    <a:lumMod val="75000"/>
                  </a:schemeClr>
                </a:solidFill>
              </a:rPr>
              <a:t>ください</a:t>
            </a:r>
            <a:r>
              <a:rPr kumimoji="1" lang="ja-JP" altLang="en-US" dirty="0" smtClean="0">
                <a:solidFill>
                  <a:schemeClr val="accent5">
                    <a:lumMod val="75000"/>
                  </a:schemeClr>
                </a:solidFill>
              </a:rPr>
              <a:t>（次ページ以降も同様）。</a:t>
            </a:r>
            <a:endParaRPr kumimoji="1" lang="en-US" altLang="ja-JP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1" name="スライド番号プレースホルダー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180071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0" y="18288"/>
            <a:ext cx="8915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smtClean="0"/>
              <a:t>事業計画書：活用事業のスケジュール</a:t>
            </a:r>
            <a:endParaRPr kumimoji="1" lang="ja-JP" altLang="en-US" b="1" dirty="0"/>
          </a:p>
        </p:txBody>
      </p:sp>
      <p:cxnSp>
        <p:nvCxnSpPr>
          <p:cNvPr id="6" name="直線コネクタ 5"/>
          <p:cNvCxnSpPr/>
          <p:nvPr/>
        </p:nvCxnSpPr>
        <p:spPr>
          <a:xfrm>
            <a:off x="0" y="393192"/>
            <a:ext cx="990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10</a:t>
            </a:fld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28600" y="6261628"/>
            <a:ext cx="9418320" cy="523220"/>
          </a:xfrm>
          <a:prstGeom prst="rect">
            <a:avLst/>
          </a:prstGeom>
          <a:noFill/>
          <a:ln w="3175">
            <a:solidFill>
              <a:schemeClr val="accent5">
                <a:lumMod val="75000"/>
              </a:schemeClr>
            </a:solidFill>
            <a:prstDash val="dash"/>
          </a:ln>
        </p:spPr>
        <p:txBody>
          <a:bodyPr wrap="square" rtlCol="0">
            <a:spAutoFit/>
          </a:bodyPr>
          <a:lstStyle/>
          <a:p>
            <a:pPr marL="182563" indent="-182563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◎項目欄には、「許認可」「工事期間」等を記載し、補足説明は、上記スケジュールで補足すべき事項があれば、記載してください。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graphicFrame>
        <p:nvGraphicFramePr>
          <p:cNvPr id="10" name="表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2751152"/>
              </p:ext>
            </p:extLst>
          </p:nvPr>
        </p:nvGraphicFramePr>
        <p:xfrm>
          <a:off x="187960" y="459570"/>
          <a:ext cx="9495537" cy="515884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669564">
                  <a:extLst>
                    <a:ext uri="{9D8B030D-6E8A-4147-A177-3AD203B41FA5}">
                      <a16:colId xmlns:a16="http://schemas.microsoft.com/office/drawing/2014/main" val="2129860279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621590788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4228045927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2963007159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2453809664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4196449465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1364941668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2506931450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2334499132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3645466070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759236727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2655143124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1389110818"/>
                    </a:ext>
                  </a:extLst>
                </a:gridCol>
                <a:gridCol w="678921">
                  <a:extLst>
                    <a:ext uri="{9D8B030D-6E8A-4147-A177-3AD203B41FA5}">
                      <a16:colId xmlns:a16="http://schemas.microsoft.com/office/drawing/2014/main" val="368413684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/>
                        <a:t>項目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/>
                        <a:t>～</a:t>
                      </a:r>
                      <a:r>
                        <a:rPr kumimoji="1" lang="en-US" altLang="ja-JP" sz="1200" dirty="0" smtClean="0"/>
                        <a:t>R7.7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smtClean="0"/>
                        <a:t>R7.8</a:t>
                      </a:r>
                      <a:endParaRPr kumimoji="1" lang="ja-JP" altLang="en-US" sz="120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smtClean="0"/>
                        <a:t>R7.9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smtClean="0"/>
                        <a:t>R7.10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smtClean="0"/>
                        <a:t>R7.11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smtClean="0"/>
                        <a:t>R7.12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smtClean="0"/>
                        <a:t>R8.1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smtClean="0"/>
                        <a:t>R8.2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smtClean="0"/>
                        <a:t>R8.3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smtClean="0"/>
                        <a:t>R8</a:t>
                      </a:r>
                      <a:r>
                        <a:rPr kumimoji="1" lang="ja-JP" altLang="en-US" sz="1200" dirty="0" smtClean="0"/>
                        <a:t>年度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8432805"/>
                  </a:ext>
                </a:extLst>
              </a:tr>
              <a:tr h="68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関係者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調整</a:t>
                      </a:r>
                      <a:endParaRPr kumimoji="1" lang="ja-JP" altLang="en-US" sz="12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00467951"/>
                  </a:ext>
                </a:extLst>
              </a:tr>
              <a:tr h="68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許認可など</a:t>
                      </a:r>
                      <a:endParaRPr kumimoji="1" lang="ja-JP" altLang="en-US" sz="12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8241175"/>
                  </a:ext>
                </a:extLst>
              </a:tr>
              <a:tr h="68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助成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申請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31853395"/>
                  </a:ext>
                </a:extLst>
              </a:tr>
              <a:tr h="68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工事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52229216"/>
                  </a:ext>
                </a:extLst>
              </a:tr>
              <a:tr h="68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広報</a:t>
                      </a:r>
                      <a:endParaRPr kumimoji="1" lang="ja-JP" altLang="en-US" sz="12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4367075"/>
                  </a:ext>
                </a:extLst>
              </a:tr>
              <a:tr h="68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ｵｰﾌﾟﾝ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準備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5199094"/>
                  </a:ext>
                </a:extLst>
              </a:tr>
              <a:tr h="68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開業</a:t>
                      </a:r>
                      <a:endParaRPr kumimoji="1" lang="en-US" altLang="ja-JP" sz="12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1400" dirty="0" smtClean="0"/>
                    </a:p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113470"/>
                  </a:ext>
                </a:extLst>
              </a:tr>
            </a:tbl>
          </a:graphicData>
        </a:graphic>
      </p:graphicFrame>
      <p:sp>
        <p:nvSpPr>
          <p:cNvPr id="2" name="テキスト ボックス 1"/>
          <p:cNvSpPr txBox="1"/>
          <p:nvPr/>
        </p:nvSpPr>
        <p:spPr>
          <a:xfrm>
            <a:off x="118872" y="5606796"/>
            <a:ext cx="63505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dirty="0" smtClean="0"/>
              <a:t>【</a:t>
            </a:r>
            <a:r>
              <a:rPr kumimoji="1" lang="ja-JP" altLang="en-US" sz="1200" dirty="0" smtClean="0"/>
              <a:t>スケジュール</a:t>
            </a:r>
            <a:r>
              <a:rPr kumimoji="1" lang="ja-JP" altLang="en-US" sz="1200" dirty="0"/>
              <a:t>の</a:t>
            </a:r>
            <a:r>
              <a:rPr kumimoji="1" lang="ja-JP" altLang="en-US" sz="1200" dirty="0" smtClean="0"/>
              <a:t>補足説明</a:t>
            </a:r>
            <a:r>
              <a:rPr kumimoji="1" lang="en-US" altLang="ja-JP" sz="1200" dirty="0" smtClean="0"/>
              <a:t>】</a:t>
            </a:r>
          </a:p>
          <a:p>
            <a:r>
              <a:rPr kumimoji="1" lang="ja-JP" altLang="en-US" sz="1200" dirty="0" smtClean="0"/>
              <a:t>　</a:t>
            </a:r>
            <a:r>
              <a:rPr kumimoji="1" lang="en-US" altLang="ja-JP" sz="1200" dirty="0" smtClean="0">
                <a:solidFill>
                  <a:schemeClr val="accent5">
                    <a:lumMod val="75000"/>
                  </a:schemeClr>
                </a:solidFill>
              </a:rPr>
              <a:t>※</a:t>
            </a:r>
            <a:r>
              <a:rPr kumimoji="1" lang="ja-JP" altLang="en-US" sz="1200" dirty="0" smtClean="0">
                <a:solidFill>
                  <a:schemeClr val="accent5">
                    <a:lumMod val="75000"/>
                  </a:schemeClr>
                </a:solidFill>
              </a:rPr>
              <a:t>１：○○の許可については、既に取得済み。</a:t>
            </a:r>
            <a:endParaRPr kumimoji="1" lang="en-US" altLang="ja-JP" sz="1200" dirty="0" smtClean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kumimoji="1" lang="ja-JP" altLang="en-US" sz="1200" dirty="0" smtClean="0">
                <a:solidFill>
                  <a:schemeClr val="accent5">
                    <a:lumMod val="75000"/>
                  </a:schemeClr>
                </a:solidFill>
              </a:rPr>
              <a:t>　</a:t>
            </a:r>
            <a:r>
              <a:rPr kumimoji="1" lang="en-US" altLang="ja-JP" sz="1200" dirty="0" smtClean="0">
                <a:solidFill>
                  <a:schemeClr val="accent5">
                    <a:lumMod val="75000"/>
                  </a:schemeClr>
                </a:solidFill>
              </a:rPr>
              <a:t>※</a:t>
            </a:r>
            <a:r>
              <a:rPr kumimoji="1" lang="ja-JP" altLang="en-US" sz="1200" dirty="0" smtClean="0">
                <a:solidFill>
                  <a:schemeClr val="accent5">
                    <a:lumMod val="75000"/>
                  </a:schemeClr>
                </a:solidFill>
              </a:rPr>
              <a:t>２：●●の許可については、現在、■■へ相談をしており、工事完了後に申請予定</a:t>
            </a:r>
            <a:endParaRPr kumimoji="1" lang="en-US" altLang="ja-JP" sz="12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5" name="右矢印 4"/>
          <p:cNvSpPr/>
          <p:nvPr/>
        </p:nvSpPr>
        <p:spPr>
          <a:xfrm>
            <a:off x="868680" y="1513586"/>
            <a:ext cx="1322070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右矢印 10"/>
          <p:cNvSpPr/>
          <p:nvPr/>
        </p:nvSpPr>
        <p:spPr>
          <a:xfrm>
            <a:off x="2209800" y="2374392"/>
            <a:ext cx="717550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右矢印 11"/>
          <p:cNvSpPr/>
          <p:nvPr/>
        </p:nvSpPr>
        <p:spPr>
          <a:xfrm>
            <a:off x="3611880" y="3066288"/>
            <a:ext cx="1722120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右矢印 12"/>
          <p:cNvSpPr/>
          <p:nvPr/>
        </p:nvSpPr>
        <p:spPr>
          <a:xfrm>
            <a:off x="5614670" y="4564126"/>
            <a:ext cx="656590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右矢印 13"/>
          <p:cNvSpPr/>
          <p:nvPr/>
        </p:nvSpPr>
        <p:spPr>
          <a:xfrm>
            <a:off x="6316980" y="5177028"/>
            <a:ext cx="3337560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841248" y="1735328"/>
            <a:ext cx="165811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○○の許可（</a:t>
            </a:r>
            <a:r>
              <a:rPr kumimoji="1" lang="en-US" altLang="ja-JP" sz="1100" dirty="0" smtClean="0">
                <a:solidFill>
                  <a:schemeClr val="accent5">
                    <a:lumMod val="75000"/>
                  </a:schemeClr>
                </a:solidFill>
              </a:rPr>
              <a:t>※</a:t>
            </a:r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１）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5" name="右矢印 14"/>
          <p:cNvSpPr/>
          <p:nvPr/>
        </p:nvSpPr>
        <p:spPr>
          <a:xfrm>
            <a:off x="4919472" y="3794760"/>
            <a:ext cx="4727448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右矢印 15"/>
          <p:cNvSpPr/>
          <p:nvPr/>
        </p:nvSpPr>
        <p:spPr>
          <a:xfrm>
            <a:off x="5608320" y="2435352"/>
            <a:ext cx="717550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2301240" y="2575560"/>
            <a:ext cx="58826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申請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5599176" y="2609088"/>
            <a:ext cx="8382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実績報告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9" name="楕円 18"/>
          <p:cNvSpPr/>
          <p:nvPr/>
        </p:nvSpPr>
        <p:spPr>
          <a:xfrm>
            <a:off x="3154680" y="3089148"/>
            <a:ext cx="144780" cy="152205"/>
          </a:xfrm>
          <a:prstGeom prst="ellipse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3031236" y="3287268"/>
            <a:ext cx="8382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契約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4204716" y="3241548"/>
            <a:ext cx="8382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工事実施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22" name="右矢印 21"/>
          <p:cNvSpPr/>
          <p:nvPr/>
        </p:nvSpPr>
        <p:spPr>
          <a:xfrm>
            <a:off x="4945380" y="4302252"/>
            <a:ext cx="668020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4997196" y="4573524"/>
            <a:ext cx="52730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備品</a:t>
            </a:r>
            <a:endParaRPr kumimoji="1" lang="en-US" altLang="ja-JP" sz="1100" dirty="0" smtClean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購入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5507736" y="4776216"/>
            <a:ext cx="109880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スタッフ研修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25" name="楕円 24"/>
          <p:cNvSpPr/>
          <p:nvPr/>
        </p:nvSpPr>
        <p:spPr>
          <a:xfrm>
            <a:off x="5465445" y="3040380"/>
            <a:ext cx="144780" cy="152205"/>
          </a:xfrm>
          <a:prstGeom prst="ellipse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5328476" y="3293364"/>
            <a:ext cx="8382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支払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27" name="右矢印 26"/>
          <p:cNvSpPr/>
          <p:nvPr/>
        </p:nvSpPr>
        <p:spPr>
          <a:xfrm>
            <a:off x="4969510" y="1774190"/>
            <a:ext cx="673608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4865878" y="1982978"/>
            <a:ext cx="1664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●●の許可（</a:t>
            </a:r>
            <a:r>
              <a:rPr kumimoji="1" lang="en-US" altLang="ja-JP" sz="1100" dirty="0" smtClean="0">
                <a:solidFill>
                  <a:schemeClr val="accent5">
                    <a:lumMod val="75000"/>
                  </a:schemeClr>
                </a:solidFill>
              </a:rPr>
              <a:t>※</a:t>
            </a:r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２）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29" name="右矢印 28"/>
          <p:cNvSpPr/>
          <p:nvPr/>
        </p:nvSpPr>
        <p:spPr>
          <a:xfrm>
            <a:off x="2203450" y="1819910"/>
            <a:ext cx="745490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2153158" y="1998218"/>
            <a:ext cx="202260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●●の許可の相談（</a:t>
            </a:r>
            <a:r>
              <a:rPr kumimoji="1" lang="en-US" altLang="ja-JP" sz="1100" dirty="0" smtClean="0">
                <a:solidFill>
                  <a:schemeClr val="accent5">
                    <a:lumMod val="75000"/>
                  </a:schemeClr>
                </a:solidFill>
              </a:rPr>
              <a:t>※</a:t>
            </a:r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２）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1" name="右矢印 30"/>
          <p:cNvSpPr/>
          <p:nvPr/>
        </p:nvSpPr>
        <p:spPr>
          <a:xfrm>
            <a:off x="836676" y="829437"/>
            <a:ext cx="694944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803148" y="1010285"/>
            <a:ext cx="116281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所有者の同意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3" name="右矢印 32"/>
          <p:cNvSpPr/>
          <p:nvPr/>
        </p:nvSpPr>
        <p:spPr>
          <a:xfrm>
            <a:off x="3605784" y="1086612"/>
            <a:ext cx="1705356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楕円 33"/>
          <p:cNvSpPr/>
          <p:nvPr/>
        </p:nvSpPr>
        <p:spPr>
          <a:xfrm>
            <a:off x="3124200" y="1147572"/>
            <a:ext cx="144780" cy="152205"/>
          </a:xfrm>
          <a:prstGeom prst="ellipse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2872740" y="1299972"/>
            <a:ext cx="8382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委託契約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8" name="楕円 37"/>
          <p:cNvSpPr/>
          <p:nvPr/>
        </p:nvSpPr>
        <p:spPr>
          <a:xfrm>
            <a:off x="5453253" y="1098804"/>
            <a:ext cx="144780" cy="152205"/>
          </a:xfrm>
          <a:prstGeom prst="ellipse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5193602" y="1306068"/>
            <a:ext cx="122167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委託費支払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0" name="右矢印 39"/>
          <p:cNvSpPr/>
          <p:nvPr/>
        </p:nvSpPr>
        <p:spPr>
          <a:xfrm>
            <a:off x="2219324" y="858012"/>
            <a:ext cx="650875" cy="219456"/>
          </a:xfrm>
          <a:prstGeom prst="rightArrow">
            <a:avLst/>
          </a:prstGeom>
          <a:solidFill>
            <a:schemeClr val="bg1"/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2148078" y="1022604"/>
            <a:ext cx="8382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>
                <a:solidFill>
                  <a:schemeClr val="accent5">
                    <a:lumMod val="75000"/>
                  </a:schemeClr>
                </a:solidFill>
              </a:rPr>
              <a:t>近隣挨拶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6985052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0" y="18288"/>
            <a:ext cx="56197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smtClean="0"/>
              <a:t>事業計画書：他分野の地域課題の貢献に関すること</a:t>
            </a:r>
            <a:endParaRPr kumimoji="1" lang="ja-JP" altLang="en-US" b="1" dirty="0"/>
          </a:p>
        </p:txBody>
      </p:sp>
      <p:cxnSp>
        <p:nvCxnSpPr>
          <p:cNvPr id="6" name="直線コネクタ 5"/>
          <p:cNvCxnSpPr/>
          <p:nvPr/>
        </p:nvCxnSpPr>
        <p:spPr>
          <a:xfrm>
            <a:off x="0" y="393192"/>
            <a:ext cx="990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テキスト ボックス 1"/>
          <p:cNvSpPr txBox="1"/>
          <p:nvPr/>
        </p:nvSpPr>
        <p:spPr>
          <a:xfrm>
            <a:off x="374904" y="6227064"/>
            <a:ext cx="9171432" cy="523220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◎景観分野以外の地域課題の貢献について記載してください。複数の地域課題を記載しても結構です。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kumimoji="1" lang="ja-JP" altLang="en-US" sz="1400" dirty="0">
                <a:solidFill>
                  <a:schemeClr val="accent5">
                    <a:lumMod val="75000"/>
                  </a:schemeClr>
                </a:solidFill>
              </a:rPr>
              <a:t>（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地域課題の例）交流人口の拡大、地域経済の活性化、地域資源の振興、雇用の創出、定住人口の増加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graphicFrame>
        <p:nvGraphicFramePr>
          <p:cNvPr id="8" name="表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3513858"/>
              </p:ext>
            </p:extLst>
          </p:nvPr>
        </p:nvGraphicFramePr>
        <p:xfrm>
          <a:off x="306832" y="788754"/>
          <a:ext cx="9202928" cy="461884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495247">
                  <a:extLst>
                    <a:ext uri="{9D8B030D-6E8A-4147-A177-3AD203B41FA5}">
                      <a16:colId xmlns:a16="http://schemas.microsoft.com/office/drawing/2014/main" val="2129860279"/>
                    </a:ext>
                  </a:extLst>
                </a:gridCol>
                <a:gridCol w="6707681">
                  <a:extLst>
                    <a:ext uri="{9D8B030D-6E8A-4147-A177-3AD203B41FA5}">
                      <a16:colId xmlns:a16="http://schemas.microsoft.com/office/drawing/2014/main" val="62159078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 smtClean="0"/>
                        <a:t>貢献する地域課題</a:t>
                      </a:r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 smtClean="0"/>
                        <a:t>地域課題への具体的な貢献手法</a:t>
                      </a:r>
                      <a:endParaRPr kumimoji="1" lang="ja-JP" alt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38432805"/>
                  </a:ext>
                </a:extLst>
              </a:tr>
              <a:tr h="4248000"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（例）交流人口の拡大</a:t>
                      </a:r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（例）地域資源の振興</a:t>
                      </a:r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（例）雇用の創出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1">
                              <a:lumMod val="50000"/>
                            </a:schemeClr>
                          </a:solidFill>
                        </a:rPr>
                        <a:t>（例）本事業のターゲットを○○○としており、交流人口の拡大に貢献できる。</a:t>
                      </a:r>
                      <a:endParaRPr kumimoji="1" lang="en-US" altLang="ja-JP" sz="1400" dirty="0" smtClean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  <a:p>
                      <a:endParaRPr kumimoji="1" lang="en-US" altLang="ja-JP" sz="1400" dirty="0" smtClean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  <a:p>
                      <a:endParaRPr kumimoji="1" lang="en-US" altLang="ja-JP" sz="1400" dirty="0" smtClean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  <a:p>
                      <a:pPr marL="539750" indent="-539750"/>
                      <a:r>
                        <a:rPr kumimoji="1" lang="ja-JP" altLang="en-US" sz="1400" dirty="0" smtClean="0">
                          <a:solidFill>
                            <a:schemeClr val="accent1">
                              <a:lumMod val="50000"/>
                            </a:schemeClr>
                          </a:solidFill>
                        </a:rPr>
                        <a:t>（例）本事業において、○○○と連携して、事業を行うことにしており、○○が継承する当該資源の振興にも貢献できる。</a:t>
                      </a:r>
                      <a:endParaRPr kumimoji="1" lang="en-US" altLang="ja-JP" sz="1400" dirty="0" smtClean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  <a:p>
                      <a:pPr marL="539750" indent="-539750"/>
                      <a:endParaRPr kumimoji="1" lang="en-US" altLang="ja-JP" sz="1400" dirty="0" smtClean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  <a:p>
                      <a:pPr marL="539750" indent="-539750"/>
                      <a:endParaRPr kumimoji="1" lang="en-US" altLang="ja-JP" sz="1400" dirty="0" smtClean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  <a:p>
                      <a:pPr marL="539750" indent="-539750"/>
                      <a:r>
                        <a:rPr kumimoji="1" lang="ja-JP" altLang="en-US" sz="1400" dirty="0" smtClean="0">
                          <a:solidFill>
                            <a:schemeClr val="accent1">
                              <a:lumMod val="50000"/>
                            </a:schemeClr>
                          </a:solidFill>
                        </a:rPr>
                        <a:t>（例）本事業の実施にあたり、新たに○人を新たに雇用する計画としており、雇用の創出にも貢献できる。</a:t>
                      </a:r>
                      <a:endParaRPr kumimoji="1" lang="en-US" altLang="ja-JP" sz="1400" dirty="0" smtClean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  <a:p>
                      <a:endParaRPr kumimoji="1" lang="en-US" altLang="ja-JP" sz="1400" dirty="0" smtClean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  <a:p>
                      <a:endParaRPr kumimoji="1" lang="ja-JP" altLang="en-US" sz="1600" dirty="0">
                        <a:solidFill>
                          <a:schemeClr val="accent1">
                            <a:lumMod val="50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8241175"/>
                  </a:ext>
                </a:extLst>
              </a:tr>
            </a:tbl>
          </a:graphicData>
        </a:graphic>
      </p:graphicFrame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36019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/>
          <p:cNvSpPr txBox="1"/>
          <p:nvPr/>
        </p:nvSpPr>
        <p:spPr>
          <a:xfrm>
            <a:off x="0" y="2569464"/>
            <a:ext cx="9906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b="1" dirty="0" smtClean="0"/>
              <a:t>事業名：○○</a:t>
            </a:r>
            <a:r>
              <a:rPr kumimoji="1" lang="ja-JP" altLang="en-US" sz="2800" b="1" dirty="0"/>
              <a:t> ○○○ </a:t>
            </a:r>
            <a:r>
              <a:rPr kumimoji="1" lang="ja-JP" altLang="en-US" sz="2800" b="1" dirty="0" smtClean="0"/>
              <a:t>○</a:t>
            </a:r>
            <a:r>
              <a:rPr kumimoji="1" lang="ja-JP" altLang="en-US" sz="2800" b="1" dirty="0"/>
              <a:t> ○ ○</a:t>
            </a:r>
            <a:r>
              <a:rPr kumimoji="1" lang="ja-JP" altLang="en-US" sz="2800" b="1" dirty="0" smtClean="0"/>
              <a:t>プロジェクト　事業計画書</a:t>
            </a:r>
            <a:endParaRPr kumimoji="1" lang="en-US" altLang="ja-JP" sz="2800" b="1" dirty="0" smtClean="0"/>
          </a:p>
          <a:p>
            <a:pPr algn="ctr"/>
            <a:endParaRPr kumimoji="1" lang="en-US" altLang="ja-JP" sz="2800" b="1" dirty="0"/>
          </a:p>
          <a:p>
            <a:pPr algn="ctr"/>
            <a:endParaRPr kumimoji="1" lang="en-US" altLang="ja-JP" sz="2000" b="1" dirty="0" smtClean="0"/>
          </a:p>
          <a:p>
            <a:pPr algn="ctr"/>
            <a:r>
              <a:rPr kumimoji="1" lang="ja-JP" altLang="en-US" sz="2000" b="1" dirty="0" smtClean="0"/>
              <a:t>申請者名：○○○○</a:t>
            </a:r>
            <a:r>
              <a:rPr kumimoji="1" lang="ja-JP" altLang="en-US" sz="2000" b="1" dirty="0"/>
              <a:t> ○○○</a:t>
            </a:r>
            <a:r>
              <a:rPr kumimoji="1" lang="ja-JP" altLang="en-US" sz="2000" b="1" dirty="0" smtClean="0"/>
              <a:t>○</a:t>
            </a:r>
            <a:r>
              <a:rPr kumimoji="1" lang="ja-JP" altLang="en-US" sz="2000" b="1" dirty="0"/>
              <a:t> ○○○○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24968" y="143256"/>
            <a:ext cx="51602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 smtClean="0"/>
              <a:t>令和７年度　新潟市歴史的建築物活用事業助成金　応募書類</a:t>
            </a:r>
            <a:endParaRPr kumimoji="1" lang="ja-JP" altLang="en-US" sz="1200" dirty="0"/>
          </a:p>
        </p:txBody>
      </p:sp>
      <p:sp>
        <p:nvSpPr>
          <p:cNvPr id="11" name="スライド番号プレースホルダー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92018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0" y="18288"/>
            <a:ext cx="26060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smtClean="0"/>
              <a:t>事業計画書：基本情報</a:t>
            </a:r>
            <a:endParaRPr kumimoji="1" lang="ja-JP" altLang="en-US" b="1" dirty="0"/>
          </a:p>
        </p:txBody>
      </p:sp>
      <p:cxnSp>
        <p:nvCxnSpPr>
          <p:cNvPr id="6" name="直線コネクタ 5"/>
          <p:cNvCxnSpPr/>
          <p:nvPr/>
        </p:nvCxnSpPr>
        <p:spPr>
          <a:xfrm>
            <a:off x="0" y="393192"/>
            <a:ext cx="990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9658206"/>
              </p:ext>
            </p:extLst>
          </p:nvPr>
        </p:nvGraphicFramePr>
        <p:xfrm>
          <a:off x="315976" y="819234"/>
          <a:ext cx="9335768" cy="370840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711768">
                  <a:extLst>
                    <a:ext uri="{9D8B030D-6E8A-4147-A177-3AD203B41FA5}">
                      <a16:colId xmlns:a16="http://schemas.microsoft.com/office/drawing/2014/main" val="2129860279"/>
                    </a:ext>
                  </a:extLst>
                </a:gridCol>
                <a:gridCol w="3312000">
                  <a:extLst>
                    <a:ext uri="{9D8B030D-6E8A-4147-A177-3AD203B41FA5}">
                      <a16:colId xmlns:a16="http://schemas.microsoft.com/office/drawing/2014/main" val="621590788"/>
                    </a:ext>
                  </a:extLst>
                </a:gridCol>
                <a:gridCol w="3312000">
                  <a:extLst>
                    <a:ext uri="{9D8B030D-6E8A-4147-A177-3AD203B41FA5}">
                      <a16:colId xmlns:a16="http://schemas.microsoft.com/office/drawing/2014/main" val="42655275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</a:rPr>
                        <a:t>項目</a:t>
                      </a:r>
                      <a:endParaRPr kumimoji="1" lang="ja-JP" alt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</a:rPr>
                        <a:t>内容</a:t>
                      </a:r>
                      <a:endParaRPr kumimoji="1" lang="ja-JP" alt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384328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申請者名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（例）株式会社○○○○○  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or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屋号　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or</a:t>
                      </a:r>
                      <a:r>
                        <a:rPr kumimoji="1" lang="ja-JP" altLang="en-US" sz="1400" baseline="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個人の氏名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82411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代表者名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（例）代表　○○○○　　（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※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申請者が個人の場合は不要）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3185339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1" dirty="0" smtClean="0"/>
                        <a:t>住所（所在地）</a:t>
                      </a:r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29943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1" dirty="0" smtClean="0"/>
                        <a:t>連絡先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電話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メール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564459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本事業の担当者名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1022516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担当者連絡先（メール）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電話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メール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9343670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設立年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○○○○年設立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2607106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構成員（従業員）数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（例）従業員数○○名、うち、申請する活用事業に従事する従業員数○名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519909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主な事業（活動）内容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（例）飲食店経営　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or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ショップ運営　など</a:t>
                      </a:r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113470"/>
                  </a:ext>
                </a:extLst>
              </a:tr>
            </a:tbl>
          </a:graphicData>
        </a:graphic>
      </p:graphicFrame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3</a:t>
            </a:fld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61544" y="442996"/>
            <a:ext cx="140055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dirty="0" smtClean="0"/>
              <a:t>申請者情報</a:t>
            </a:r>
            <a:endParaRPr kumimoji="1" lang="en-US" altLang="ja-JP" sz="1600" b="1" dirty="0" smtClean="0"/>
          </a:p>
        </p:txBody>
      </p:sp>
    </p:spTree>
    <p:extLst>
      <p:ext uri="{BB962C8B-B14F-4D97-AF65-F5344CB8AC3E}">
        <p14:creationId xmlns:p14="http://schemas.microsoft.com/office/powerpoint/2010/main" val="36079099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0" y="18288"/>
            <a:ext cx="26060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smtClean="0"/>
              <a:t>事業計画書：基本情報</a:t>
            </a:r>
            <a:endParaRPr kumimoji="1" lang="ja-JP" altLang="en-US" b="1" dirty="0"/>
          </a:p>
        </p:txBody>
      </p:sp>
      <p:cxnSp>
        <p:nvCxnSpPr>
          <p:cNvPr id="6" name="直線コネクタ 5"/>
          <p:cNvCxnSpPr/>
          <p:nvPr/>
        </p:nvCxnSpPr>
        <p:spPr>
          <a:xfrm>
            <a:off x="0" y="393192"/>
            <a:ext cx="990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4</a:t>
            </a:fld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87833" y="641878"/>
            <a:ext cx="28224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dirty="0"/>
              <a:t>連携</a:t>
            </a:r>
            <a:r>
              <a:rPr kumimoji="1" lang="ja-JP" altLang="en-US" sz="1600" b="1" dirty="0" smtClean="0"/>
              <a:t>する事業者等の情報①</a:t>
            </a:r>
            <a:endParaRPr kumimoji="1" lang="en-US" altLang="ja-JP" sz="1600" b="1" dirty="0" smtClean="0"/>
          </a:p>
        </p:txBody>
      </p:sp>
      <p:graphicFrame>
        <p:nvGraphicFramePr>
          <p:cNvPr id="11" name="表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7136907"/>
              </p:ext>
            </p:extLst>
          </p:nvPr>
        </p:nvGraphicFramePr>
        <p:xfrm>
          <a:off x="320547" y="995299"/>
          <a:ext cx="9309227" cy="185420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689353">
                  <a:extLst>
                    <a:ext uri="{9D8B030D-6E8A-4147-A177-3AD203B41FA5}">
                      <a16:colId xmlns:a16="http://schemas.microsoft.com/office/drawing/2014/main" val="2129860279"/>
                    </a:ext>
                  </a:extLst>
                </a:gridCol>
                <a:gridCol w="6619874">
                  <a:extLst>
                    <a:ext uri="{9D8B030D-6E8A-4147-A177-3AD203B41FA5}">
                      <a16:colId xmlns:a16="http://schemas.microsoft.com/office/drawing/2014/main" val="62159078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</a:rPr>
                        <a:t>項目</a:t>
                      </a:r>
                      <a:endParaRPr kumimoji="1" lang="ja-JP" alt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</a:rPr>
                        <a:t>内容</a:t>
                      </a:r>
                      <a:endParaRPr kumimoji="1" lang="ja-JP" alt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84328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事業者等の名称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（例）株式会社○○○○○  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or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屋号　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or</a:t>
                      </a:r>
                      <a:r>
                        <a:rPr kumimoji="1" lang="ja-JP" altLang="en-US" sz="1400" baseline="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個人の氏名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382411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代表者名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（例）代表　○○○○　　（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※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申請者が個人の場合は不要）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63185339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住所（所在地）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6522292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連携する部分の内容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（例）建物の改修デザイン　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o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 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r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広報　など</a:t>
                      </a:r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7113470"/>
                  </a:ext>
                </a:extLst>
              </a:tr>
            </a:tbl>
          </a:graphicData>
        </a:graphic>
      </p:graphicFrame>
      <p:sp>
        <p:nvSpPr>
          <p:cNvPr id="12" name="テキスト ボックス 11"/>
          <p:cNvSpPr txBox="1"/>
          <p:nvPr/>
        </p:nvSpPr>
        <p:spPr>
          <a:xfrm>
            <a:off x="206883" y="3327928"/>
            <a:ext cx="28224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dirty="0"/>
              <a:t>連携</a:t>
            </a:r>
            <a:r>
              <a:rPr kumimoji="1" lang="ja-JP" altLang="en-US" sz="1600" b="1" dirty="0" smtClean="0"/>
              <a:t>する事業者等の情報②</a:t>
            </a:r>
            <a:endParaRPr kumimoji="1" lang="en-US" altLang="ja-JP" sz="1600" b="1" dirty="0" smtClean="0"/>
          </a:p>
        </p:txBody>
      </p:sp>
      <p:graphicFrame>
        <p:nvGraphicFramePr>
          <p:cNvPr id="13" name="表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0246661"/>
              </p:ext>
            </p:extLst>
          </p:nvPr>
        </p:nvGraphicFramePr>
        <p:xfrm>
          <a:off x="330072" y="3728974"/>
          <a:ext cx="9309227" cy="222504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689353">
                  <a:extLst>
                    <a:ext uri="{9D8B030D-6E8A-4147-A177-3AD203B41FA5}">
                      <a16:colId xmlns:a16="http://schemas.microsoft.com/office/drawing/2014/main" val="2129860279"/>
                    </a:ext>
                  </a:extLst>
                </a:gridCol>
                <a:gridCol w="6619874">
                  <a:extLst>
                    <a:ext uri="{9D8B030D-6E8A-4147-A177-3AD203B41FA5}">
                      <a16:colId xmlns:a16="http://schemas.microsoft.com/office/drawing/2014/main" val="62159078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</a:rPr>
                        <a:t>項目</a:t>
                      </a:r>
                      <a:endParaRPr kumimoji="1" lang="ja-JP" alt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</a:rPr>
                        <a:t>内容</a:t>
                      </a:r>
                      <a:endParaRPr kumimoji="1" lang="ja-JP" alt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84328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事業者等の名称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（例）株式会社○○○○○  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or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屋号　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or</a:t>
                      </a:r>
                      <a:r>
                        <a:rPr kumimoji="1" lang="ja-JP" altLang="en-US" sz="1400" baseline="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個人の氏名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382411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代表者名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（例）代表　○○○○　　（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※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申請者が個人の場合は不要）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63185339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住所（所在地）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6522292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1" dirty="0" smtClean="0"/>
                        <a:t>主な事業（活動）内容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9963446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/>
                        <a:t>連携する部分の内容</a:t>
                      </a:r>
                      <a:endParaRPr kumimoji="1" lang="ja-JP" altLang="en-US" sz="14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（例）建物の改修デザイン　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o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 </a:t>
                      </a:r>
                      <a:r>
                        <a:rPr kumimoji="1" lang="en-US" altLang="ja-JP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r</a:t>
                      </a: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広報　など</a:t>
                      </a:r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7113470"/>
                  </a:ext>
                </a:extLst>
              </a:tr>
            </a:tbl>
          </a:graphicData>
        </a:graphic>
      </p:graphicFrame>
      <p:sp>
        <p:nvSpPr>
          <p:cNvPr id="14" name="テキスト ボックス 13"/>
          <p:cNvSpPr txBox="1"/>
          <p:nvPr/>
        </p:nvSpPr>
        <p:spPr>
          <a:xfrm>
            <a:off x="304419" y="6470975"/>
            <a:ext cx="9272016" cy="307777"/>
          </a:xfrm>
          <a:prstGeom prst="rect">
            <a:avLst/>
          </a:prstGeom>
          <a:noFill/>
          <a:ln w="3175">
            <a:solidFill>
              <a:schemeClr val="accent5">
                <a:lumMod val="75000"/>
              </a:schemeClr>
            </a:solidFill>
            <a:prstDash val="dash"/>
          </a:ln>
        </p:spPr>
        <p:txBody>
          <a:bodyPr wrap="square" rtlCol="0">
            <a:spAutoFit/>
          </a:bodyPr>
          <a:lstStyle/>
          <a:p>
            <a:pPr marL="182563" indent="-182563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◎活用事業の実施にあたり、「事業の一部を委託する」など、連携する事業者がいる場合は、記載してください。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07382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0" y="18288"/>
            <a:ext cx="34480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smtClean="0"/>
              <a:t>事業計画書：活用事業の概要</a:t>
            </a:r>
            <a:endParaRPr kumimoji="1" lang="ja-JP" altLang="en-US" b="1" dirty="0"/>
          </a:p>
        </p:txBody>
      </p:sp>
      <p:cxnSp>
        <p:nvCxnSpPr>
          <p:cNvPr id="6" name="直線コネクタ 5"/>
          <p:cNvCxnSpPr/>
          <p:nvPr/>
        </p:nvCxnSpPr>
        <p:spPr>
          <a:xfrm>
            <a:off x="0" y="393192"/>
            <a:ext cx="990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5</a:t>
            </a:fld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94894" y="6404300"/>
            <a:ext cx="9272016" cy="307777"/>
          </a:xfrm>
          <a:prstGeom prst="rect">
            <a:avLst/>
          </a:prstGeom>
          <a:noFill/>
          <a:ln w="3175">
            <a:solidFill>
              <a:schemeClr val="accent5">
                <a:lumMod val="75000"/>
              </a:schemeClr>
            </a:solidFill>
            <a:prstDash val="dash"/>
          </a:ln>
        </p:spPr>
        <p:txBody>
          <a:bodyPr wrap="square" rtlCol="0">
            <a:spAutoFit/>
          </a:bodyPr>
          <a:lstStyle/>
          <a:p>
            <a:pPr marL="182563" indent="-182563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◎文章だけでなく、写真やイラスト等を用いて、内容がわかりやすいよう、工夫してください。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217932" y="779907"/>
            <a:ext cx="9307068" cy="3182493"/>
          </a:xfrm>
          <a:prstGeom prst="roundRect">
            <a:avLst>
              <a:gd name="adj" fmla="val 6793"/>
            </a:avLst>
          </a:prstGeom>
          <a:noFill/>
          <a:ln>
            <a:solidFill>
              <a:schemeClr val="bg2">
                <a:lumMod val="50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539750" indent="-539750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（例）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marL="539750" indent="-539750"/>
            <a:endParaRPr kumimoji="1" lang="en-US" altLang="ja-JP" sz="1400" dirty="0">
              <a:solidFill>
                <a:schemeClr val="accent5">
                  <a:lumMod val="75000"/>
                </a:schemeClr>
              </a:solidFill>
            </a:endParaRPr>
          </a:p>
          <a:p>
            <a:pPr marL="539750" indent="-539750"/>
            <a:endParaRPr kumimoji="1" lang="en-US" altLang="ja-JP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122300" y="486811"/>
            <a:ext cx="474230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dirty="0" smtClean="0"/>
              <a:t>活用する建物の位置図・現況の写真（内観・外観）</a:t>
            </a:r>
            <a:endParaRPr kumimoji="1" lang="en-US" altLang="ja-JP" sz="1400" b="1" dirty="0" smtClean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160401" y="4115836"/>
            <a:ext cx="402107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dirty="0" smtClean="0"/>
              <a:t>業種</a:t>
            </a:r>
            <a:r>
              <a:rPr kumimoji="1" lang="en-US" altLang="ja-JP" sz="1400" b="1" dirty="0" smtClean="0"/>
              <a:t>or</a:t>
            </a:r>
            <a:r>
              <a:rPr kumimoji="1" lang="ja-JP" altLang="en-US" sz="1400" b="1" dirty="0" smtClean="0"/>
              <a:t>サービスの概要</a:t>
            </a:r>
            <a:endParaRPr kumimoji="1" lang="en-US" altLang="ja-JP" sz="1400" b="1" dirty="0" smtClean="0"/>
          </a:p>
        </p:txBody>
      </p:sp>
      <p:sp>
        <p:nvSpPr>
          <p:cNvPr id="17" name="角丸四角形 16"/>
          <p:cNvSpPr/>
          <p:nvPr/>
        </p:nvSpPr>
        <p:spPr>
          <a:xfrm>
            <a:off x="228600" y="4438651"/>
            <a:ext cx="9315450" cy="1857374"/>
          </a:xfrm>
          <a:prstGeom prst="roundRect">
            <a:avLst>
              <a:gd name="adj" fmla="val 6793"/>
            </a:avLst>
          </a:prstGeom>
          <a:noFill/>
          <a:ln>
            <a:solidFill>
              <a:schemeClr val="bg2">
                <a:lumMod val="50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539750" indent="-539750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（例）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marL="539750" indent="-539750"/>
            <a:r>
              <a:rPr kumimoji="1" lang="ja-JP" altLang="en-US" sz="1400" dirty="0">
                <a:solidFill>
                  <a:schemeClr val="accent5">
                    <a:lumMod val="75000"/>
                  </a:schemeClr>
                </a:solidFill>
              </a:rPr>
              <a:t>歴史的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な建物を活用して○○○を行う。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marL="539750" indent="-539750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営業時間○○：○○～○○：○○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323850" y="1171574"/>
            <a:ext cx="4305300" cy="2657475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accent1">
                    <a:lumMod val="50000"/>
                  </a:schemeClr>
                </a:solidFill>
              </a:rPr>
              <a:t>住宅地図などで</a:t>
            </a:r>
            <a:endParaRPr kumimoji="1" lang="en-US" altLang="ja-JP" sz="1400" dirty="0" smtClean="0">
              <a:solidFill>
                <a:schemeClr val="accent1">
                  <a:lumMod val="50000"/>
                </a:schemeClr>
              </a:solidFill>
            </a:endParaRPr>
          </a:p>
          <a:p>
            <a:pPr algn="ctr"/>
            <a:r>
              <a:rPr kumimoji="1" lang="ja-JP" altLang="en-US" sz="1400" dirty="0" smtClean="0">
                <a:solidFill>
                  <a:schemeClr val="accent1">
                    <a:lumMod val="50000"/>
                  </a:schemeClr>
                </a:solidFill>
              </a:rPr>
              <a:t>建物の位置を示してください</a:t>
            </a:r>
            <a:endParaRPr kumimoji="1" lang="ja-JP" altLang="en-US" sz="14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4800600" y="1133474"/>
            <a:ext cx="2133600" cy="2752253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accent1">
                    <a:lumMod val="50000"/>
                  </a:schemeClr>
                </a:solidFill>
              </a:rPr>
              <a:t>建物外観写真</a:t>
            </a:r>
            <a:endParaRPr kumimoji="1" lang="ja-JP" altLang="en-US" sz="14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7124700" y="1133474"/>
            <a:ext cx="2133600" cy="2752253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accent1">
                    <a:lumMod val="50000"/>
                  </a:schemeClr>
                </a:solidFill>
              </a:rPr>
              <a:t>建物内観写真</a:t>
            </a:r>
            <a:endParaRPr kumimoji="1" lang="ja-JP" altLang="en-US" sz="14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5029200" y="4524375"/>
            <a:ext cx="4267200" cy="1675927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accent1">
                    <a:lumMod val="50000"/>
                  </a:schemeClr>
                </a:solidFill>
              </a:rPr>
              <a:t>業種・サービスがイメージできる</a:t>
            </a:r>
            <a:endParaRPr kumimoji="1" lang="en-US" altLang="ja-JP" sz="1400" dirty="0" smtClean="0">
              <a:solidFill>
                <a:schemeClr val="accent1">
                  <a:lumMod val="50000"/>
                </a:schemeClr>
              </a:solidFill>
            </a:endParaRPr>
          </a:p>
          <a:p>
            <a:pPr algn="ctr"/>
            <a:r>
              <a:rPr kumimoji="1" lang="ja-JP" altLang="en-US" sz="1400" dirty="0" smtClean="0">
                <a:solidFill>
                  <a:schemeClr val="accent1">
                    <a:lumMod val="50000"/>
                  </a:schemeClr>
                </a:solidFill>
              </a:rPr>
              <a:t>写真・イラストなど</a:t>
            </a:r>
            <a:endParaRPr kumimoji="1" lang="ja-JP" altLang="en-US" sz="1400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76009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-1" y="18288"/>
            <a:ext cx="91531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smtClean="0"/>
              <a:t>事業計画書：助成事業完了後（建物の改修工事完了後）の活用</a:t>
            </a:r>
            <a:r>
              <a:rPr kumimoji="1" lang="ja-JP" altLang="en-US" b="1" dirty="0"/>
              <a:t>事業</a:t>
            </a:r>
            <a:r>
              <a:rPr kumimoji="1" lang="ja-JP" altLang="en-US" b="1" dirty="0" smtClean="0"/>
              <a:t>の採算性の確保策</a:t>
            </a:r>
            <a:endParaRPr kumimoji="1" lang="ja-JP" altLang="en-US" b="1" dirty="0"/>
          </a:p>
        </p:txBody>
      </p:sp>
      <p:cxnSp>
        <p:nvCxnSpPr>
          <p:cNvPr id="6" name="直線コネクタ 5"/>
          <p:cNvCxnSpPr/>
          <p:nvPr/>
        </p:nvCxnSpPr>
        <p:spPr>
          <a:xfrm>
            <a:off x="0" y="393192"/>
            <a:ext cx="990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テキスト ボックス 1"/>
          <p:cNvSpPr txBox="1"/>
          <p:nvPr/>
        </p:nvSpPr>
        <p:spPr>
          <a:xfrm>
            <a:off x="210312" y="6153912"/>
            <a:ext cx="9354312" cy="523220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dash"/>
          </a:ln>
        </p:spPr>
        <p:txBody>
          <a:bodyPr wrap="square" rtlCol="0">
            <a:spAutoFit/>
          </a:bodyPr>
          <a:lstStyle/>
          <a:p>
            <a:pPr marL="182563" indent="-182563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◎活用事業を持続的に行っていくための採算</a:t>
            </a:r>
            <a:r>
              <a:rPr kumimoji="1" lang="ja-JP" altLang="en-US" sz="1400" dirty="0">
                <a:solidFill>
                  <a:schemeClr val="accent5">
                    <a:lumMod val="75000"/>
                  </a:schemeClr>
                </a:solidFill>
              </a:rPr>
              <a:t>の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確保について、どのような取組みを行っていくか、記載してください。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6</a:t>
            </a:fld>
            <a:endParaRPr kumimoji="1" lang="ja-JP" altLang="en-US"/>
          </a:p>
        </p:txBody>
      </p:sp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63094"/>
              </p:ext>
            </p:extLst>
          </p:nvPr>
        </p:nvGraphicFramePr>
        <p:xfrm>
          <a:off x="173101" y="622638"/>
          <a:ext cx="9454886" cy="542236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245168">
                  <a:extLst>
                    <a:ext uri="{9D8B030D-6E8A-4147-A177-3AD203B41FA5}">
                      <a16:colId xmlns:a16="http://schemas.microsoft.com/office/drawing/2014/main" val="2129860279"/>
                    </a:ext>
                  </a:extLst>
                </a:gridCol>
                <a:gridCol w="6209718">
                  <a:extLst>
                    <a:ext uri="{9D8B030D-6E8A-4147-A177-3AD203B41FA5}">
                      <a16:colId xmlns:a16="http://schemas.microsoft.com/office/drawing/2014/main" val="62159078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solidFill>
                            <a:schemeClr val="tx1"/>
                          </a:solidFill>
                        </a:rPr>
                        <a:t>項目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solidFill>
                            <a:schemeClr val="tx1"/>
                          </a:solidFill>
                        </a:rPr>
                        <a:t>具体的な内容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8432805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（例）プロモーション</a:t>
                      </a:r>
                      <a:endParaRPr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5644594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（例）的確な市場分析（地域特性や競合状況、ターゲットとその設定理由など）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10225163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（例）高付加価値な商品（サービス）の提供</a:t>
                      </a:r>
                      <a:endParaRPr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275593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（例）適切な原価管理</a:t>
                      </a:r>
                      <a:endParaRPr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20357322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（例）適切な価格設定</a:t>
                      </a:r>
                      <a:endParaRPr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71288781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（例）</a:t>
                      </a:r>
                      <a:r>
                        <a:rPr lang="ja-JP" altLang="en-US" sz="140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固定費の適切な管理・削減</a:t>
                      </a:r>
                      <a:endParaRPr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49597690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strike="sngStrike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50374407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170955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0" y="18288"/>
            <a:ext cx="69860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smtClean="0"/>
              <a:t>事業計画書：助成事業完了後の建物活用事業に係る収支計画</a:t>
            </a:r>
            <a:endParaRPr kumimoji="1" lang="ja-JP" altLang="en-US" b="1" dirty="0"/>
          </a:p>
        </p:txBody>
      </p:sp>
      <p:cxnSp>
        <p:nvCxnSpPr>
          <p:cNvPr id="6" name="直線コネクタ 5"/>
          <p:cNvCxnSpPr/>
          <p:nvPr/>
        </p:nvCxnSpPr>
        <p:spPr>
          <a:xfrm>
            <a:off x="0" y="393192"/>
            <a:ext cx="990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7</a:t>
            </a:fld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64592" y="5813572"/>
            <a:ext cx="9390888" cy="738664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dash"/>
          </a:ln>
        </p:spPr>
        <p:txBody>
          <a:bodyPr wrap="square" rtlCol="0">
            <a:spAutoFit/>
          </a:bodyPr>
          <a:lstStyle/>
          <a:p>
            <a:pPr marL="182563" indent="-182563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◎助成事業の翌年度の収支計画</a:t>
            </a:r>
            <a:r>
              <a:rPr kumimoji="1" lang="ja-JP" altLang="en-US" sz="1400" dirty="0">
                <a:solidFill>
                  <a:schemeClr val="accent5">
                    <a:lumMod val="75000"/>
                  </a:schemeClr>
                </a:solidFill>
              </a:rPr>
              <a:t>（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建物活用事業の収支の見通し）がわかる内容としてください。別紙としてもかまいません。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marL="182563" indent="-182563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◎「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来客数」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や「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稼働率」など、収入の根拠となる情報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を補足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説明してください。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graphicFrame>
        <p:nvGraphicFramePr>
          <p:cNvPr id="10" name="表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6851233"/>
              </p:ext>
            </p:extLst>
          </p:nvPr>
        </p:nvGraphicFramePr>
        <p:xfrm>
          <a:off x="476250" y="697314"/>
          <a:ext cx="9153524" cy="482092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272503">
                  <a:extLst>
                    <a:ext uri="{9D8B030D-6E8A-4147-A177-3AD203B41FA5}">
                      <a16:colId xmlns:a16="http://schemas.microsoft.com/office/drawing/2014/main" val="1783936712"/>
                    </a:ext>
                  </a:extLst>
                </a:gridCol>
                <a:gridCol w="2272503">
                  <a:extLst>
                    <a:ext uri="{9D8B030D-6E8A-4147-A177-3AD203B41FA5}">
                      <a16:colId xmlns:a16="http://schemas.microsoft.com/office/drawing/2014/main" val="2129860279"/>
                    </a:ext>
                  </a:extLst>
                </a:gridCol>
                <a:gridCol w="2304259">
                  <a:extLst>
                    <a:ext uri="{9D8B030D-6E8A-4147-A177-3AD203B41FA5}">
                      <a16:colId xmlns:a16="http://schemas.microsoft.com/office/drawing/2014/main" val="621590788"/>
                    </a:ext>
                  </a:extLst>
                </a:gridCol>
                <a:gridCol w="2304259">
                  <a:extLst>
                    <a:ext uri="{9D8B030D-6E8A-4147-A177-3AD203B41FA5}">
                      <a16:colId xmlns:a16="http://schemas.microsoft.com/office/drawing/2014/main" val="2457565869"/>
                    </a:ext>
                  </a:extLst>
                </a:gridCol>
              </a:tblGrid>
              <a:tr h="37084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solidFill>
                            <a:schemeClr val="tx1"/>
                          </a:solidFill>
                        </a:rPr>
                        <a:t>項目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solidFill>
                            <a:schemeClr val="tx1"/>
                          </a:solidFill>
                        </a:rPr>
                        <a:t>金額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solidFill>
                            <a:schemeClr val="tx1"/>
                          </a:solidFill>
                        </a:rPr>
                        <a:t>説明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84328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</a:rPr>
                        <a:t>収入</a:t>
                      </a:r>
                      <a:endParaRPr kumimoji="1" lang="en-US" altLang="ja-JP" sz="1400" b="1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売上</a:t>
                      </a:r>
                      <a:endParaRPr kumimoji="1" lang="en-US" altLang="ja-JP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38241175"/>
                  </a:ext>
                </a:extLst>
              </a:tr>
              <a:tr h="370840">
                <a:tc rowSpan="10">
                  <a:txBody>
                    <a:bodyPr/>
                    <a:lstStyle/>
                    <a:p>
                      <a:r>
                        <a:rPr kumimoji="1" lang="ja-JP" altLang="en-US" sz="1400" b="1" dirty="0" smtClean="0">
                          <a:solidFill>
                            <a:schemeClr val="tx1"/>
                          </a:solidFill>
                        </a:rPr>
                        <a:t>支出</a:t>
                      </a:r>
                      <a:endParaRPr kumimoji="1" lang="ja-JP" alt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仕入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2631853395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賃借料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52229216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水道光熱費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4367075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通信費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3675849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人件費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4982854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広告宣伝費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47277207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保険料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5246743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仕入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519909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その他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711347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667671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営業利益</a:t>
                      </a:r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291319036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817918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0" y="18288"/>
            <a:ext cx="8915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smtClean="0"/>
              <a:t>事業計画書：建物活用事業の運営体制（スタッフ数等）</a:t>
            </a:r>
            <a:endParaRPr kumimoji="1" lang="ja-JP" altLang="en-US" b="1" dirty="0"/>
          </a:p>
        </p:txBody>
      </p:sp>
      <p:cxnSp>
        <p:nvCxnSpPr>
          <p:cNvPr id="6" name="直線コネクタ 5"/>
          <p:cNvCxnSpPr/>
          <p:nvPr/>
        </p:nvCxnSpPr>
        <p:spPr>
          <a:xfrm>
            <a:off x="0" y="393192"/>
            <a:ext cx="990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8</a:t>
            </a:fld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28016" y="6270772"/>
            <a:ext cx="9518904" cy="523220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dash"/>
          </a:ln>
        </p:spPr>
        <p:txBody>
          <a:bodyPr wrap="square" rtlCol="0">
            <a:spAutoFit/>
          </a:bodyPr>
          <a:lstStyle/>
          <a:p>
            <a:pPr marL="182563" indent="-182563"/>
            <a:r>
              <a:rPr kumimoji="1" lang="en-US" altLang="ja-JP" sz="1400" dirty="0" smtClean="0">
                <a:solidFill>
                  <a:schemeClr val="accent5">
                    <a:lumMod val="75000"/>
                  </a:schemeClr>
                </a:solidFill>
              </a:rPr>
              <a:t>※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活用事業の実施にあたり、どのような体制で取り組むか、わかるように記載してください。連携事業者がいる場合は、当該事業者も含めて記載してください。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2290494"/>
              </p:ext>
            </p:extLst>
          </p:nvPr>
        </p:nvGraphicFramePr>
        <p:xfrm>
          <a:off x="3584956" y="723603"/>
          <a:ext cx="2445512" cy="94996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445512">
                  <a:extLst>
                    <a:ext uri="{9D8B030D-6E8A-4147-A177-3AD203B41FA5}">
                      <a16:colId xmlns:a16="http://schemas.microsoft.com/office/drawing/2014/main" val="21707122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 smtClean="0">
                          <a:solidFill>
                            <a:schemeClr val="tx1"/>
                          </a:solidFill>
                        </a:rPr>
                        <a:t>全体統括・責任者</a:t>
                      </a:r>
                      <a:endParaRPr kumimoji="1" lang="ja-JP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91849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株式会社○○○○○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　　　○○　○○</a:t>
                      </a:r>
                      <a:endParaRPr kumimoji="1" lang="ja-JP" altLang="en-US" sz="16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13755889"/>
                  </a:ext>
                </a:extLst>
              </a:tr>
            </a:tbl>
          </a:graphicData>
        </a:graphic>
      </p:graphicFrame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5730631"/>
              </p:ext>
            </p:extLst>
          </p:nvPr>
        </p:nvGraphicFramePr>
        <p:xfrm>
          <a:off x="431800" y="2966931"/>
          <a:ext cx="2445512" cy="119380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445512">
                  <a:extLst>
                    <a:ext uri="{9D8B030D-6E8A-4147-A177-3AD203B41FA5}">
                      <a16:colId xmlns:a16="http://schemas.microsoft.com/office/drawing/2014/main" val="21707122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建物等のデザイン</a:t>
                      </a:r>
                      <a:endParaRPr kumimoji="1" lang="ja-JP" altLang="en-US" sz="16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91849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連携事業者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（株）○○○○○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○○　○○</a:t>
                      </a:r>
                      <a:endParaRPr kumimoji="1" lang="ja-JP" altLang="en-US" sz="16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13755889"/>
                  </a:ext>
                </a:extLst>
              </a:tr>
            </a:tbl>
          </a:graphicData>
        </a:graphic>
      </p:graphicFrame>
      <p:graphicFrame>
        <p:nvGraphicFramePr>
          <p:cNvPr id="8" name="表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9551949"/>
              </p:ext>
            </p:extLst>
          </p:nvPr>
        </p:nvGraphicFramePr>
        <p:xfrm>
          <a:off x="6930136" y="2966931"/>
          <a:ext cx="2445512" cy="192532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445512">
                  <a:extLst>
                    <a:ext uri="{9D8B030D-6E8A-4147-A177-3AD203B41FA5}">
                      <a16:colId xmlns:a16="http://schemas.microsoft.com/office/drawing/2014/main" val="21707122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広報・営業</a:t>
                      </a:r>
                      <a:endParaRPr kumimoji="1" lang="ja-JP" altLang="en-US" sz="16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91849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株式会社○○○○○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正社員　○名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連携事業者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（株）○○○○○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　○○　○○　　　　　　　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13755889"/>
                  </a:ext>
                </a:extLst>
              </a:tr>
            </a:tbl>
          </a:graphicData>
        </a:graphic>
      </p:graphicFrame>
      <p:cxnSp>
        <p:nvCxnSpPr>
          <p:cNvPr id="10" name="カギ線コネクタ 9"/>
          <p:cNvCxnSpPr>
            <a:endCxn id="7" idx="0"/>
          </p:cNvCxnSpPr>
          <p:nvPr/>
        </p:nvCxnSpPr>
        <p:spPr>
          <a:xfrm rot="10800000" flipV="1">
            <a:off x="1654556" y="2200867"/>
            <a:ext cx="3153156" cy="766064"/>
          </a:xfrm>
          <a:prstGeom prst="bentConnector2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カギ線コネクタ 12"/>
          <p:cNvCxnSpPr>
            <a:endCxn id="8" idx="0"/>
          </p:cNvCxnSpPr>
          <p:nvPr/>
        </p:nvCxnSpPr>
        <p:spPr>
          <a:xfrm>
            <a:off x="4807712" y="2200867"/>
            <a:ext cx="3345180" cy="766064"/>
          </a:xfrm>
          <a:prstGeom prst="bentConnector2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6" name="表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4054821"/>
              </p:ext>
            </p:extLst>
          </p:nvPr>
        </p:nvGraphicFramePr>
        <p:xfrm>
          <a:off x="3584956" y="2966931"/>
          <a:ext cx="2445512" cy="119380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445512">
                  <a:extLst>
                    <a:ext uri="{9D8B030D-6E8A-4147-A177-3AD203B41FA5}">
                      <a16:colId xmlns:a16="http://schemas.microsoft.com/office/drawing/2014/main" val="21707122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建物運営</a:t>
                      </a:r>
                      <a:endParaRPr kumimoji="1" lang="ja-JP" altLang="en-US" sz="160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91849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株式会社○○○○○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正社員　○名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  <a:p>
                      <a:r>
                        <a:rPr kumimoji="1" lang="ja-JP" altLang="en-US" sz="16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アルバイト○名</a:t>
                      </a:r>
                      <a:endParaRPr kumimoji="1" lang="en-US" altLang="ja-JP" sz="1600" dirty="0" smtClean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13755889"/>
                  </a:ext>
                </a:extLst>
              </a:tr>
            </a:tbl>
          </a:graphicData>
        </a:graphic>
      </p:graphicFrame>
      <p:cxnSp>
        <p:nvCxnSpPr>
          <p:cNvPr id="12" name="直線コネクタ 11"/>
          <p:cNvCxnSpPr>
            <a:stCxn id="16" idx="0"/>
            <a:endCxn id="2" idx="2"/>
          </p:cNvCxnSpPr>
          <p:nvPr/>
        </p:nvCxnSpPr>
        <p:spPr>
          <a:xfrm flipV="1">
            <a:off x="4807712" y="1673563"/>
            <a:ext cx="0" cy="129336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62361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0" y="18288"/>
            <a:ext cx="7150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smtClean="0"/>
              <a:t>事業計画書：建物改修デザインの方針（コンセプト）</a:t>
            </a:r>
            <a:endParaRPr kumimoji="1" lang="ja-JP" altLang="en-US" b="1" dirty="0"/>
          </a:p>
        </p:txBody>
      </p:sp>
      <p:cxnSp>
        <p:nvCxnSpPr>
          <p:cNvPr id="6" name="直線コネクタ 5"/>
          <p:cNvCxnSpPr/>
          <p:nvPr/>
        </p:nvCxnSpPr>
        <p:spPr>
          <a:xfrm>
            <a:off x="0" y="384048"/>
            <a:ext cx="990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6F20E-27D3-4991-9DE4-7485B2BBFF2A}" type="slidenum">
              <a:rPr kumimoji="1" lang="ja-JP" altLang="en-US" smtClean="0"/>
              <a:t>9</a:t>
            </a:fld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429768" y="6462796"/>
            <a:ext cx="9226296" cy="307777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solidFill>
                  <a:schemeClr val="accent5">
                    <a:lumMod val="75000"/>
                  </a:schemeClr>
                </a:solidFill>
              </a:rPr>
              <a:t>◎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イラスト・図面・写真等や文章などで、どのような改修デザインの考え方を説明して下さい。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256032" y="941832"/>
            <a:ext cx="4498848" cy="5303520"/>
          </a:xfrm>
          <a:prstGeom prst="roundRect">
            <a:avLst>
              <a:gd name="adj" fmla="val 6793"/>
            </a:avLst>
          </a:prstGeom>
          <a:noFill/>
          <a:ln>
            <a:solidFill>
              <a:schemeClr val="bg2">
                <a:lumMod val="50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539750" indent="-539750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（例）旧来の外観が概ね維持されているので、その修繕を中心に行う。</a:t>
            </a:r>
            <a:endParaRPr kumimoji="1" lang="en-US" altLang="ja-JP" sz="1400" dirty="0">
              <a:solidFill>
                <a:schemeClr val="accent5">
                  <a:lumMod val="75000"/>
                </a:schemeClr>
              </a:solidFill>
            </a:endParaRPr>
          </a:p>
          <a:p>
            <a:pPr marL="539750" indent="-539750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（例）外観の改造が進んでいるため、</a:t>
            </a:r>
            <a:r>
              <a:rPr kumimoji="1" lang="ja-JP" altLang="en-US" sz="1400" dirty="0">
                <a:solidFill>
                  <a:schemeClr val="accent5">
                    <a:lumMod val="75000"/>
                  </a:schemeClr>
                </a:solidFill>
              </a:rPr>
              <a:t>旧来の外観に復元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する。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marL="539750" indent="-539750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（例）</a:t>
            </a:r>
            <a:r>
              <a:rPr kumimoji="1" lang="ja-JP" altLang="en-US" sz="1400" dirty="0">
                <a:solidFill>
                  <a:schemeClr val="accent5">
                    <a:lumMod val="75000"/>
                  </a:schemeClr>
                </a:solidFill>
              </a:rPr>
              <a:t>外観の改造が進んで</a:t>
            </a:r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いるが、旧来の外観が不明のため、周辺の歴史的建造物のデザインを参考としたデザインとする。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marL="539750" indent="-539750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（例）新潟らしい○○○の意匠は残しつつ、老朽化が進んでいる部分は、費用の面から、簡易的な修繕にとどめる。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88976" y="534436"/>
            <a:ext cx="238963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dirty="0"/>
              <a:t>建物</a:t>
            </a:r>
            <a:r>
              <a:rPr kumimoji="1" lang="ja-JP" altLang="en-US" sz="1400" b="1" dirty="0" smtClean="0"/>
              <a:t>外観のデザインの方針</a:t>
            </a:r>
            <a:endParaRPr kumimoji="1" lang="en-US" altLang="ja-JP" sz="1400" b="1" dirty="0" smtClean="0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5023104" y="549676"/>
            <a:ext cx="23652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dirty="0" smtClean="0"/>
              <a:t>建物内装のデザインの方針</a:t>
            </a:r>
            <a:endParaRPr kumimoji="1" lang="en-US" altLang="ja-JP" sz="1400" b="1" dirty="0" smtClean="0"/>
          </a:p>
        </p:txBody>
      </p:sp>
      <p:sp>
        <p:nvSpPr>
          <p:cNvPr id="18" name="角丸四角形 17"/>
          <p:cNvSpPr/>
          <p:nvPr/>
        </p:nvSpPr>
        <p:spPr>
          <a:xfrm>
            <a:off x="5163312" y="938784"/>
            <a:ext cx="4498848" cy="5303520"/>
          </a:xfrm>
          <a:prstGeom prst="roundRect">
            <a:avLst>
              <a:gd name="adj" fmla="val 8216"/>
            </a:avLst>
          </a:prstGeom>
          <a:noFill/>
          <a:ln>
            <a:solidFill>
              <a:schemeClr val="bg2">
                <a:lumMod val="50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539750" indent="-539750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（例）歴史的な建物とマッチする自然素材を多用したデザインとする。</a:t>
            </a:r>
            <a:endParaRPr kumimoji="1" lang="en-US" altLang="ja-JP" sz="1400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marL="539750" indent="-539750"/>
            <a:r>
              <a:rPr kumimoji="1" lang="ja-JP" altLang="en-US" sz="1400" dirty="0" smtClean="0">
                <a:solidFill>
                  <a:schemeClr val="accent5">
                    <a:lumMod val="75000"/>
                  </a:schemeClr>
                </a:solidFill>
              </a:rPr>
              <a:t>（例）継続的な運営を図るため、コストを抑え、活用事業の実施のため必要な最低限の修繕を行う。</a:t>
            </a:r>
            <a:endParaRPr kumimoji="1" lang="ja-JP" altLang="en-US" sz="1400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576072" y="3520440"/>
            <a:ext cx="3840480" cy="2459263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accent1">
                    <a:lumMod val="50000"/>
                  </a:schemeClr>
                </a:solidFill>
              </a:rPr>
              <a:t>建物外観写真・イラスト・図面など</a:t>
            </a:r>
            <a:endParaRPr kumimoji="1" lang="ja-JP" altLang="en-US" sz="14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5451348" y="3483864"/>
            <a:ext cx="3957828" cy="2495839"/>
          </a:xfrm>
          <a:prstGeom prst="rect">
            <a:avLst/>
          </a:prstGeom>
          <a:solidFill>
            <a:schemeClr val="bg1"/>
          </a:solidFill>
          <a:ln>
            <a:solidFill>
              <a:schemeClr val="accent1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accent1">
                    <a:lumMod val="50000"/>
                  </a:schemeClr>
                </a:solidFill>
              </a:rPr>
              <a:t>建物内観写真・イラスト・図面</a:t>
            </a:r>
            <a:endParaRPr kumimoji="1" lang="ja-JP" altLang="en-US" sz="1400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14747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563</TotalTime>
  <Words>1173</Words>
  <Application>Microsoft Office PowerPoint</Application>
  <PresentationFormat>A4 210 x 297 mm</PresentationFormat>
  <Paragraphs>211</Paragraphs>
  <Slides>11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11</vt:i4>
      </vt:variant>
    </vt:vector>
  </HeadingPairs>
  <TitlesOfParts>
    <vt:vector size="1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加藤　健二</dc:creator>
  <cp:lastModifiedBy>加藤　健二</cp:lastModifiedBy>
  <cp:revision>120</cp:revision>
  <cp:lastPrinted>2025-06-10T04:45:47Z</cp:lastPrinted>
  <dcterms:created xsi:type="dcterms:W3CDTF">2025-06-02T04:50:23Z</dcterms:created>
  <dcterms:modified xsi:type="dcterms:W3CDTF">2025-06-10T04:53:58Z</dcterms:modified>
</cp:coreProperties>
</file>

<file path=docProps/thumbnail.jpeg>
</file>