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906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8AFA32-358C-48A6-8274-301B4B2FFC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9F7416-4D51-4493-AECA-164D23A2243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BBB430-78A2-4BD9-B5F0-47B96C8B731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0928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523200" y="160452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950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0928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523200" y="3682080"/>
            <a:ext cx="2870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EC2A8A-9696-4199-9A62-60403C5F891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15E38E-2A4A-4C7D-9A84-909F38FE53D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D00381-1F57-457C-A3CF-56DEE8CAFA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76D4D1D-EAE1-453A-8965-5B56DE61FDC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0D724C-0C74-4982-99A9-D2F6CB1522E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743040" y="1122480"/>
            <a:ext cx="841968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527C274-1CC2-4EAB-BB67-17851758509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F12DE9-DA8D-4B1D-87F5-443337F0886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063040" y="368208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9015EF-155A-4394-8CE9-5942C76EAB5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95000" y="3682080"/>
            <a:ext cx="8915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1DA7E2-5C92-4847-85B5-5EC3B1AE4FB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ja-JP" sz="6000" spc="-1" strike="noStrike">
                <a:solidFill>
                  <a:srgbClr val="000000"/>
                </a:solidFill>
                <a:latin typeface="Calibri Light"/>
              </a:rPr>
              <a:t>マスター タイトルの書式設定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&lt;日付/時刻&gt;</a:t>
            </a:r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游明朝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游明朝"/>
              </a:rPr>
              <a:t>&lt;フッター&gt;</a:t>
            </a:r>
            <a:endParaRPr b="0" lang="en-US" sz="14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0E2CA70-ACDD-4479-BADE-8198681E3051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ja-JP" sz="2800" spc="-1" strike="noStrike">
                <a:solidFill>
                  <a:srgbClr val="000000"/>
                </a:solidFill>
                <a:latin typeface="Calibri"/>
              </a:rPr>
              <a:t>クリックしてアウトラインのテキストを編集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2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3</a:t>
            </a:r>
            <a:r>
              <a:rPr b="0" lang="ja-JP" sz="18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4</a:t>
            </a:r>
            <a:r>
              <a:rPr b="0" lang="ja-JP" sz="18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5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6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7</a:t>
            </a:r>
            <a:r>
              <a:rPr b="0" lang="ja-JP" sz="2000" spc="-1" strike="noStrike">
                <a:solidFill>
                  <a:srgbClr val="000000"/>
                </a:solidFill>
                <a:latin typeface="Calibri"/>
              </a:rPr>
              <a:t>レベル目のアウトライン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/>
          <p:nvPr/>
        </p:nvSpPr>
        <p:spPr>
          <a:xfrm>
            <a:off x="80280" y="1639440"/>
            <a:ext cx="9591840" cy="2954880"/>
          </a:xfrm>
          <a:prstGeom prst="rect">
            <a:avLst/>
          </a:prstGeom>
          <a:noFill/>
          <a:ln w="0">
            <a:solidFill>
              <a:srgbClr val="4472c4">
                <a:lumMod val="75000"/>
              </a:srgbClr>
            </a:solidFill>
            <a:prstDash val="dash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2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事業計画書　参考様式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ja-JP" sz="20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【事業計画書作成にあたっての留意事項】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4784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この参考様式ではなく、任意の様式での事業計画書でも構いません。ただし、参考様式に</a:t>
            </a:r>
            <a:r>
              <a:rPr b="1" lang="ja-JP" sz="1800" spc="-1" strike="noStrike" u="sng">
                <a:solidFill>
                  <a:schemeClr val="accent5">
                    <a:lumMod val="75000"/>
                  </a:schemeClr>
                </a:solidFill>
                <a:uFillTx/>
                <a:latin typeface="Calibri"/>
              </a:rPr>
              <a:t>黒字で示している記載事項は基本的に盛り込んで下さい</a:t>
            </a:r>
            <a:r>
              <a:rPr b="0" lang="ja-JP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4784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この参考様式の欄や行・列は適宜増やすなど、自由に変更して構いません。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4784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事業計画書の枚数制限はありませんが、プレゼンテーションとして適切な量としてください。また、事業計画の一部を別紙として添付しても構いません。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26496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写真や図を添付するなど、事業内容がわかりやすくなるよう工夫して下さい。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marL="44784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8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提出時は、青色の部分（点線部で囲まれた部分や例を示している部分削除してください（次ページ以降も同様）。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sldNum" idx="4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6E4D9D9-54AC-4FFC-B402-343208B713A3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テキスト ボックス 3"/>
          <p:cNvSpPr/>
          <p:nvPr/>
        </p:nvSpPr>
        <p:spPr>
          <a:xfrm>
            <a:off x="0" y="18360"/>
            <a:ext cx="89150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事業計画書：活用事業のスケジュール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03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104" name="PlaceHolder 1"/>
          <p:cNvSpPr>
            <a:spLocks noGrp="1"/>
          </p:cNvSpPr>
          <p:nvPr>
            <p:ph type="sldNum" idx="13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A204A8E-E4A0-465B-80DE-CA81870195A5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105" name="テキスト ボックス 8"/>
          <p:cNvSpPr/>
          <p:nvPr/>
        </p:nvSpPr>
        <p:spPr>
          <a:xfrm>
            <a:off x="228600" y="6261480"/>
            <a:ext cx="9417960" cy="515880"/>
          </a:xfrm>
          <a:prstGeom prst="rect">
            <a:avLst/>
          </a:prstGeom>
          <a:noFill/>
          <a:ln w="3175">
            <a:solidFill>
              <a:srgbClr val="4472c4">
                <a:lumMod val="75000"/>
              </a:srgbClr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8252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項目欄には、「許認可」「工事期間」等を記載し、補足説明は、上記スケジュールで補足すべき事項があれば、記載してください。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6" name="表 9"/>
          <p:cNvGraphicFramePr/>
          <p:nvPr/>
        </p:nvGraphicFramePr>
        <p:xfrm>
          <a:off x="187920" y="459720"/>
          <a:ext cx="9495000" cy="5158800"/>
        </p:xfrm>
        <a:graphic>
          <a:graphicData uri="http://schemas.openxmlformats.org/drawingml/2006/table">
            <a:tbl>
              <a:tblPr/>
              <a:tblGrid>
                <a:gridCol w="69768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  <a:gridCol w="549720"/>
              </a:tblGrid>
              <a:tr h="3708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項目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R9.4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R9.5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R9.6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R9.7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R9.8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R9.9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R9.10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R9.11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R9.12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R10.1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R10.2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R10.3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R10</a:t>
                      </a:r>
                      <a:r>
                        <a:rPr b="1" lang="ja-JP" sz="12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年度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6840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関係者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調整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6840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許認可など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6840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助成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申請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6840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工事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6840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広報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6840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ｵｰﾌﾟﾝ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準備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6840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ja-JP" sz="12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開業</a:t>
                      </a:r>
                      <a:endParaRPr b="0" lang="en-U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  <p:sp>
        <p:nvSpPr>
          <p:cNvPr id="107" name="テキスト ボックス 1"/>
          <p:cNvSpPr/>
          <p:nvPr/>
        </p:nvSpPr>
        <p:spPr>
          <a:xfrm>
            <a:off x="118800" y="5606640"/>
            <a:ext cx="6350040" cy="63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200" spc="-1" strike="noStrike">
                <a:solidFill>
                  <a:srgbClr val="000000"/>
                </a:solidFill>
                <a:latin typeface="Calibri"/>
              </a:rPr>
              <a:t>【</a:t>
            </a:r>
            <a:r>
              <a:rPr b="0" lang="ja-JP" sz="1200" spc="-1" strike="noStrike">
                <a:solidFill>
                  <a:srgbClr val="000000"/>
                </a:solidFill>
                <a:latin typeface="Calibri"/>
              </a:rPr>
              <a:t>スケジュールの補足説明】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1200" spc="-1" strike="noStrike">
                <a:solidFill>
                  <a:srgbClr val="000000"/>
                </a:solidFill>
                <a:latin typeface="Calibri"/>
              </a:rPr>
              <a:t>　</a:t>
            </a:r>
            <a:r>
              <a:rPr b="0" lang="en-US" sz="12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※１：○○の許可については、既に取得済み。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12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　※２：●●の許可については、現在、■■へ相談をしており、工事完了後に申請予定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右矢印 4"/>
          <p:cNvSpPr/>
          <p:nvPr/>
        </p:nvSpPr>
        <p:spPr>
          <a:xfrm>
            <a:off x="954360" y="1513440"/>
            <a:ext cx="132156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右矢印 10"/>
          <p:cNvSpPr/>
          <p:nvPr/>
        </p:nvSpPr>
        <p:spPr>
          <a:xfrm>
            <a:off x="1523880" y="2374560"/>
            <a:ext cx="71712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0" name="右矢印 11"/>
          <p:cNvSpPr/>
          <p:nvPr/>
        </p:nvSpPr>
        <p:spPr>
          <a:xfrm>
            <a:off x="3611880" y="3066120"/>
            <a:ext cx="172188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1" name="右矢印 12"/>
          <p:cNvSpPr/>
          <p:nvPr/>
        </p:nvSpPr>
        <p:spPr>
          <a:xfrm>
            <a:off x="5614560" y="4564080"/>
            <a:ext cx="65628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2" name="右矢印 13"/>
          <p:cNvSpPr/>
          <p:nvPr/>
        </p:nvSpPr>
        <p:spPr>
          <a:xfrm>
            <a:off x="6316920" y="5177160"/>
            <a:ext cx="333720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3" name="テキスト ボックス 6"/>
          <p:cNvSpPr/>
          <p:nvPr/>
        </p:nvSpPr>
        <p:spPr>
          <a:xfrm>
            <a:off x="927000" y="1735200"/>
            <a:ext cx="165780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○○</a:t>
            </a: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の許可（</a:t>
            </a:r>
            <a:r>
              <a:rPr b="0" lang="en-US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※１）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右矢印 14"/>
          <p:cNvSpPr/>
          <p:nvPr/>
        </p:nvSpPr>
        <p:spPr>
          <a:xfrm>
            <a:off x="4919400" y="3794760"/>
            <a:ext cx="472716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5" name="右矢印 15"/>
          <p:cNvSpPr/>
          <p:nvPr/>
        </p:nvSpPr>
        <p:spPr>
          <a:xfrm>
            <a:off x="5608440" y="2435400"/>
            <a:ext cx="71712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6" name="テキスト ボックス 16"/>
          <p:cNvSpPr/>
          <p:nvPr/>
        </p:nvSpPr>
        <p:spPr>
          <a:xfrm>
            <a:off x="1529640" y="2575440"/>
            <a:ext cx="5878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申請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テキスト ボックス 17"/>
          <p:cNvSpPr/>
          <p:nvPr/>
        </p:nvSpPr>
        <p:spPr>
          <a:xfrm>
            <a:off x="5599080" y="2608920"/>
            <a:ext cx="8377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実績報告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楕円 18"/>
          <p:cNvSpPr/>
          <p:nvPr/>
        </p:nvSpPr>
        <p:spPr>
          <a:xfrm>
            <a:off x="3154680" y="3089160"/>
            <a:ext cx="144360" cy="151920"/>
          </a:xfrm>
          <a:prstGeom prst="ellipse">
            <a:avLst/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19" name="テキスト ボックス 19"/>
          <p:cNvSpPr/>
          <p:nvPr/>
        </p:nvSpPr>
        <p:spPr>
          <a:xfrm>
            <a:off x="3031200" y="3287160"/>
            <a:ext cx="8377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契約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テキスト ボックス 20"/>
          <p:cNvSpPr/>
          <p:nvPr/>
        </p:nvSpPr>
        <p:spPr>
          <a:xfrm>
            <a:off x="4204800" y="3241440"/>
            <a:ext cx="8377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工事実施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右矢印 21"/>
          <p:cNvSpPr/>
          <p:nvPr/>
        </p:nvSpPr>
        <p:spPr>
          <a:xfrm>
            <a:off x="4945320" y="4302360"/>
            <a:ext cx="66780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22" name="テキスト ボックス 22"/>
          <p:cNvSpPr/>
          <p:nvPr/>
        </p:nvSpPr>
        <p:spPr>
          <a:xfrm>
            <a:off x="4997160" y="4573440"/>
            <a:ext cx="527040" cy="4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備品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購入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テキスト ボックス 23"/>
          <p:cNvSpPr/>
          <p:nvPr/>
        </p:nvSpPr>
        <p:spPr>
          <a:xfrm>
            <a:off x="5507640" y="4776120"/>
            <a:ext cx="109836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スタッフ研修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楕円 24"/>
          <p:cNvSpPr/>
          <p:nvPr/>
        </p:nvSpPr>
        <p:spPr>
          <a:xfrm>
            <a:off x="5465520" y="3040560"/>
            <a:ext cx="144360" cy="151920"/>
          </a:xfrm>
          <a:prstGeom prst="ellipse">
            <a:avLst/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25" name="テキスト ボックス 25"/>
          <p:cNvSpPr/>
          <p:nvPr/>
        </p:nvSpPr>
        <p:spPr>
          <a:xfrm>
            <a:off x="5328360" y="3293280"/>
            <a:ext cx="8377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支払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右矢印 26"/>
          <p:cNvSpPr/>
          <p:nvPr/>
        </p:nvSpPr>
        <p:spPr>
          <a:xfrm>
            <a:off x="4969440" y="1774080"/>
            <a:ext cx="67320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27" name="テキスト ボックス 27"/>
          <p:cNvSpPr/>
          <p:nvPr/>
        </p:nvSpPr>
        <p:spPr>
          <a:xfrm>
            <a:off x="4865760" y="1982880"/>
            <a:ext cx="16642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●●</a:t>
            </a: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の許可（</a:t>
            </a:r>
            <a:r>
              <a:rPr b="0" lang="en-US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※２）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右矢印 28"/>
          <p:cNvSpPr/>
          <p:nvPr/>
        </p:nvSpPr>
        <p:spPr>
          <a:xfrm>
            <a:off x="2289240" y="1819800"/>
            <a:ext cx="74520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29" name="テキスト ボックス 29"/>
          <p:cNvSpPr/>
          <p:nvPr/>
        </p:nvSpPr>
        <p:spPr>
          <a:xfrm>
            <a:off x="2238840" y="1998360"/>
            <a:ext cx="20221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●●</a:t>
            </a: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の許可の相談（</a:t>
            </a:r>
            <a:r>
              <a:rPr b="0" lang="en-US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※２）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右矢印 30"/>
          <p:cNvSpPr/>
          <p:nvPr/>
        </p:nvSpPr>
        <p:spPr>
          <a:xfrm>
            <a:off x="922320" y="829440"/>
            <a:ext cx="69444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31" name="テキスト ボックス 31"/>
          <p:cNvSpPr/>
          <p:nvPr/>
        </p:nvSpPr>
        <p:spPr>
          <a:xfrm>
            <a:off x="888840" y="1010160"/>
            <a:ext cx="11624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所有者の同意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右矢印 32"/>
          <p:cNvSpPr/>
          <p:nvPr/>
        </p:nvSpPr>
        <p:spPr>
          <a:xfrm>
            <a:off x="3605760" y="1086480"/>
            <a:ext cx="170496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33" name="楕円 33"/>
          <p:cNvSpPr/>
          <p:nvPr/>
        </p:nvSpPr>
        <p:spPr>
          <a:xfrm>
            <a:off x="3209760" y="1147680"/>
            <a:ext cx="144360" cy="151920"/>
          </a:xfrm>
          <a:prstGeom prst="ellipse">
            <a:avLst/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34" name="テキスト ボックス 34"/>
          <p:cNvSpPr/>
          <p:nvPr/>
        </p:nvSpPr>
        <p:spPr>
          <a:xfrm>
            <a:off x="2958480" y="1299960"/>
            <a:ext cx="8377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委託契約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楕円 37"/>
          <p:cNvSpPr/>
          <p:nvPr/>
        </p:nvSpPr>
        <p:spPr>
          <a:xfrm>
            <a:off x="5453280" y="1098720"/>
            <a:ext cx="144360" cy="151920"/>
          </a:xfrm>
          <a:prstGeom prst="ellipse">
            <a:avLst/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36" name="テキスト ボックス 38"/>
          <p:cNvSpPr/>
          <p:nvPr/>
        </p:nvSpPr>
        <p:spPr>
          <a:xfrm>
            <a:off x="5193720" y="1306080"/>
            <a:ext cx="122148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委託費支払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右矢印 39"/>
          <p:cNvSpPr/>
          <p:nvPr/>
        </p:nvSpPr>
        <p:spPr>
          <a:xfrm>
            <a:off x="2305080" y="857880"/>
            <a:ext cx="650520" cy="21924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rgbClr val="4472c4">
                <a:lumMod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38" name="テキスト ボックス 40"/>
          <p:cNvSpPr/>
          <p:nvPr/>
        </p:nvSpPr>
        <p:spPr>
          <a:xfrm>
            <a:off x="2233800" y="1022760"/>
            <a:ext cx="83772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1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近隣挨拶</a:t>
            </a:r>
            <a:endParaRPr b="0" lang="en-US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テキスト ボックス 3"/>
          <p:cNvSpPr/>
          <p:nvPr/>
        </p:nvSpPr>
        <p:spPr>
          <a:xfrm>
            <a:off x="0" y="18360"/>
            <a:ext cx="5619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事業計画書：他分野の地域課題の貢献に関すること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140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141" name="テキスト ボックス 1"/>
          <p:cNvSpPr/>
          <p:nvPr/>
        </p:nvSpPr>
        <p:spPr>
          <a:xfrm>
            <a:off x="374760" y="6226920"/>
            <a:ext cx="9171000" cy="515880"/>
          </a:xfrm>
          <a:prstGeom prst="rect">
            <a:avLst/>
          </a:prstGeom>
          <a:noFill/>
          <a:ln w="0">
            <a:solidFill>
              <a:srgbClr val="4472c4">
                <a:lumMod val="75000"/>
              </a:srgbClr>
            </a:solidFill>
            <a:prstDash val="dash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景観分野以外の地域課題の貢献について記載してください。複数の地域課題を記載しても結構です。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（地域課題の例）交流人口の拡大、地域経済の活性化、地域資源の振興、雇用の創出、定住人口の増加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42" name="表 7"/>
          <p:cNvGraphicFramePr/>
          <p:nvPr/>
        </p:nvGraphicFramePr>
        <p:xfrm>
          <a:off x="306720" y="788760"/>
          <a:ext cx="9202680" cy="4618800"/>
        </p:xfrm>
        <a:graphic>
          <a:graphicData uri="http://schemas.openxmlformats.org/drawingml/2006/table">
            <a:tbl>
              <a:tblPr/>
              <a:tblGrid>
                <a:gridCol w="2495160"/>
                <a:gridCol w="67075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貢献する地域課題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地域課題への具体的な貢献手法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4248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（例）交流人口の拡大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（例）地域資源の振興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（例）雇用の創出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（例）本事業のターゲットを○○○としており、交流人口の拡大に貢献できる。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39640" indent="-53964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400" spc="-1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（例）本事業において、○○○と連携して、事業を行うことにしており、○○が継承する当該資源の振興にも貢献できる。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39640" indent="-53964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39640" indent="-53964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539640" indent="-53964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400" spc="-1" strike="noStrike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/>
                        </a:rPr>
                        <a:t>（例）本事業の実施にあたり、新たに○人を新たに雇用する計画としており、雇用の創出にも貢献できる。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  <p:sp>
        <p:nvSpPr>
          <p:cNvPr id="143" name="PlaceHolder 1"/>
          <p:cNvSpPr>
            <a:spLocks noGrp="1"/>
          </p:cNvSpPr>
          <p:nvPr>
            <p:ph type="sldNum" idx="14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46490B7-6422-48F3-AB2D-A43E9C1E8AC5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テキスト ボックス 8"/>
          <p:cNvSpPr/>
          <p:nvPr/>
        </p:nvSpPr>
        <p:spPr>
          <a:xfrm>
            <a:off x="0" y="2569320"/>
            <a:ext cx="9905760" cy="155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ja-JP" sz="2800" spc="-1" strike="noStrike">
                <a:solidFill>
                  <a:srgbClr val="000000"/>
                </a:solidFill>
                <a:latin typeface="Calibri"/>
              </a:rPr>
              <a:t>事業名：○○ ○○○ ○ ○ ○プロジェクト　事業計画書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ja-JP" sz="2000" spc="-1" strike="noStrike">
                <a:solidFill>
                  <a:srgbClr val="000000"/>
                </a:solidFill>
                <a:latin typeface="Calibri"/>
              </a:rPr>
              <a:t>申請者名：○○○○ ○○○○ ○○○○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テキスト ボックス 9"/>
          <p:cNvSpPr/>
          <p:nvPr/>
        </p:nvSpPr>
        <p:spPr>
          <a:xfrm>
            <a:off x="124920" y="143280"/>
            <a:ext cx="515988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ja-JP" sz="1200" spc="-1" strike="noStrike">
                <a:solidFill>
                  <a:srgbClr val="000000"/>
                </a:solidFill>
                <a:latin typeface="Calibri"/>
              </a:rPr>
              <a:t>新潟市歴史的建築物活用事業助成金　応募書類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sldNum" idx="5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EBA31F1-1A24-481E-B514-C60DBBA535EE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テキスト ボックス 3"/>
          <p:cNvSpPr/>
          <p:nvPr/>
        </p:nvSpPr>
        <p:spPr>
          <a:xfrm>
            <a:off x="0" y="18360"/>
            <a:ext cx="26056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事業計画書：基本情報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7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graphicFrame>
        <p:nvGraphicFramePr>
          <p:cNvPr id="48" name="表 6"/>
          <p:cNvGraphicFramePr/>
          <p:nvPr/>
        </p:nvGraphicFramePr>
        <p:xfrm>
          <a:off x="316080" y="819360"/>
          <a:ext cx="9335520" cy="3708000"/>
        </p:xfrm>
        <a:graphic>
          <a:graphicData uri="http://schemas.openxmlformats.org/drawingml/2006/table">
            <a:tbl>
              <a:tblPr/>
              <a:tblGrid>
                <a:gridCol w="2711520"/>
                <a:gridCol w="3312000"/>
                <a:gridCol w="3312000"/>
              </a:tblGrid>
              <a:tr h="3708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項目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申請者名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（例）株式会社○○○○○  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屋号　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個人の氏名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代表者名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（例）代表　○○○○　　（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※申請者が個人の場合は不要）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住所（所在地）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連絡先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電話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メール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本事業の担当者名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担当者連絡先（メール）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電話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メール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設立年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○○○○年設立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構成員（従業員）数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（例）従業員数○○名、うち、申請する活用事業に従事する従業員数○名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主な事業（活動）内容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gridSpan="2"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（例）飲食店経営　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ショップ運営　など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</a:tbl>
          </a:graphicData>
        </a:graphic>
      </p:graphicFrame>
      <p:sp>
        <p:nvSpPr>
          <p:cNvPr id="49" name="PlaceHolder 1"/>
          <p:cNvSpPr>
            <a:spLocks noGrp="1"/>
          </p:cNvSpPr>
          <p:nvPr>
            <p:ph type="sldNum" idx="6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DA7B83DA-35F6-4FFD-84BF-5691B49AF376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50" name="テキスト ボックス 8"/>
          <p:cNvSpPr/>
          <p:nvPr/>
        </p:nvSpPr>
        <p:spPr>
          <a:xfrm>
            <a:off x="161640" y="443160"/>
            <a:ext cx="14000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600" spc="-1" strike="noStrike">
                <a:solidFill>
                  <a:srgbClr val="000000"/>
                </a:solidFill>
                <a:latin typeface="Calibri"/>
              </a:rPr>
              <a:t>申請者情報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3"/>
          <p:cNvSpPr/>
          <p:nvPr/>
        </p:nvSpPr>
        <p:spPr>
          <a:xfrm>
            <a:off x="0" y="18360"/>
            <a:ext cx="260568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事業計画書：基本情報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2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53" name="PlaceHolder 1"/>
          <p:cNvSpPr>
            <a:spLocks noGrp="1"/>
          </p:cNvSpPr>
          <p:nvPr>
            <p:ph type="sldNum" idx="7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BF24547-4A39-4CCC-B69C-863C038DE759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54" name="テキスト ボックス 9"/>
          <p:cNvSpPr/>
          <p:nvPr/>
        </p:nvSpPr>
        <p:spPr>
          <a:xfrm>
            <a:off x="187920" y="641880"/>
            <a:ext cx="28220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600" spc="-1" strike="noStrike">
                <a:solidFill>
                  <a:srgbClr val="000000"/>
                </a:solidFill>
                <a:latin typeface="Calibri"/>
              </a:rPr>
              <a:t>連携する事業者等の情報①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5" name="表 10"/>
          <p:cNvGraphicFramePr/>
          <p:nvPr/>
        </p:nvGraphicFramePr>
        <p:xfrm>
          <a:off x="320400" y="995400"/>
          <a:ext cx="9308880" cy="1854000"/>
        </p:xfrm>
        <a:graphic>
          <a:graphicData uri="http://schemas.openxmlformats.org/drawingml/2006/table">
            <a:tbl>
              <a:tblPr/>
              <a:tblGrid>
                <a:gridCol w="2689200"/>
                <a:gridCol w="6619680"/>
              </a:tblGrid>
              <a:tr h="3708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項目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事業者等の名称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（例）株式会社○○○○○  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屋号　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個人の氏名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代表者名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（例）代表　○○○○　　（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※申請者が個人の場合は不要）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住所（所在地）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連携する部分の内容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（例）建物の改修デザイン　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 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広報　など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  <p:sp>
        <p:nvSpPr>
          <p:cNvPr id="56" name="テキスト ボックス 11"/>
          <p:cNvSpPr/>
          <p:nvPr/>
        </p:nvSpPr>
        <p:spPr>
          <a:xfrm>
            <a:off x="207000" y="3327840"/>
            <a:ext cx="28220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600" spc="-1" strike="noStrike">
                <a:solidFill>
                  <a:srgbClr val="000000"/>
                </a:solidFill>
                <a:latin typeface="Calibri"/>
              </a:rPr>
              <a:t>連携する事業者等の情報②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7" name="表 12"/>
          <p:cNvGraphicFramePr/>
          <p:nvPr/>
        </p:nvGraphicFramePr>
        <p:xfrm>
          <a:off x="330120" y="3728880"/>
          <a:ext cx="9308880" cy="2224800"/>
        </p:xfrm>
        <a:graphic>
          <a:graphicData uri="http://schemas.openxmlformats.org/drawingml/2006/table">
            <a:tbl>
              <a:tblPr/>
              <a:tblGrid>
                <a:gridCol w="2689200"/>
                <a:gridCol w="6619680"/>
              </a:tblGrid>
              <a:tr h="3708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項目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事業者等の名称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（例）株式会社○○○○○  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屋号　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個人の氏名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代表者名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（例）代表　○○○○　　（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※申請者が個人の場合は不要）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住所（所在地）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主な事業（活動）内容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連携する部分の内容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（例）建物の改修デザイン　</a:t>
                      </a:r>
                      <a:r>
                        <a:rPr b="0" lang="en-US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o r</a:t>
                      </a: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広報　など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  <p:sp>
        <p:nvSpPr>
          <p:cNvPr id="58" name="テキスト ボックス 13"/>
          <p:cNvSpPr/>
          <p:nvPr/>
        </p:nvSpPr>
        <p:spPr>
          <a:xfrm>
            <a:off x="304560" y="6471000"/>
            <a:ext cx="9271800" cy="302760"/>
          </a:xfrm>
          <a:prstGeom prst="rect">
            <a:avLst/>
          </a:prstGeom>
          <a:noFill/>
          <a:ln w="3175">
            <a:solidFill>
              <a:srgbClr val="4472c4">
                <a:lumMod val="75000"/>
              </a:srgbClr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8252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活用事業の実施にあたり、「事業の一部を委託する」など、連携する事業者がいる場合は、記載してください。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テキスト ボックス 3"/>
          <p:cNvSpPr/>
          <p:nvPr/>
        </p:nvSpPr>
        <p:spPr>
          <a:xfrm>
            <a:off x="0" y="18360"/>
            <a:ext cx="34477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事業計画書：活用事業の概要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60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61" name="PlaceHolder 1"/>
          <p:cNvSpPr>
            <a:spLocks noGrp="1"/>
          </p:cNvSpPr>
          <p:nvPr>
            <p:ph type="sldNum" idx="8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C045E59-A5A9-4916-BCC0-1C2A8F78B5FB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62" name="テキスト ボックス 8"/>
          <p:cNvSpPr/>
          <p:nvPr/>
        </p:nvSpPr>
        <p:spPr>
          <a:xfrm>
            <a:off x="294840" y="6404400"/>
            <a:ext cx="9271800" cy="302760"/>
          </a:xfrm>
          <a:prstGeom prst="rect">
            <a:avLst/>
          </a:prstGeom>
          <a:noFill/>
          <a:ln w="3175">
            <a:solidFill>
              <a:srgbClr val="4472c4">
                <a:lumMod val="75000"/>
              </a:srgbClr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8252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文章だけでなく、写真やイラスト等を用いて、内容がわかりやすいよう、工夫してください。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角丸四角形 13"/>
          <p:cNvSpPr/>
          <p:nvPr/>
        </p:nvSpPr>
        <p:spPr>
          <a:xfrm>
            <a:off x="217800" y="779760"/>
            <a:ext cx="9306720" cy="3182040"/>
          </a:xfrm>
          <a:prstGeom prst="roundRect">
            <a:avLst>
              <a:gd name="adj" fmla="val 6793"/>
            </a:avLst>
          </a:prstGeom>
          <a:noFill/>
          <a:ln>
            <a:solidFill>
              <a:srgbClr val="e7e6e6">
                <a:lumMod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テキスト ボックス 14"/>
          <p:cNvSpPr/>
          <p:nvPr/>
        </p:nvSpPr>
        <p:spPr>
          <a:xfrm>
            <a:off x="122400" y="486720"/>
            <a:ext cx="474192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400" spc="-1" strike="noStrike">
                <a:solidFill>
                  <a:srgbClr val="000000"/>
                </a:solidFill>
                <a:latin typeface="Calibri"/>
              </a:rPr>
              <a:t>活用する建物の位置図・現況の写真（内観・外観）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テキスト ボックス 15"/>
          <p:cNvSpPr/>
          <p:nvPr/>
        </p:nvSpPr>
        <p:spPr>
          <a:xfrm>
            <a:off x="160560" y="4115880"/>
            <a:ext cx="402084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400" spc="-1" strike="noStrike">
                <a:solidFill>
                  <a:srgbClr val="000000"/>
                </a:solidFill>
                <a:latin typeface="Calibri"/>
              </a:rPr>
              <a:t>業種</a:t>
            </a:r>
            <a:r>
              <a:rPr b="1" lang="en-US" sz="1400" spc="-1" strike="noStrike">
                <a:solidFill>
                  <a:srgbClr val="000000"/>
                </a:solidFill>
                <a:latin typeface="Calibri"/>
              </a:rPr>
              <a:t>or</a:t>
            </a:r>
            <a:r>
              <a:rPr b="1" lang="ja-JP" sz="1400" spc="-1" strike="noStrike">
                <a:solidFill>
                  <a:srgbClr val="000000"/>
                </a:solidFill>
                <a:latin typeface="Calibri"/>
              </a:rPr>
              <a:t>サービスの概要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角丸四角形 16"/>
          <p:cNvSpPr/>
          <p:nvPr/>
        </p:nvSpPr>
        <p:spPr>
          <a:xfrm>
            <a:off x="228600" y="4438800"/>
            <a:ext cx="9315000" cy="1856880"/>
          </a:xfrm>
          <a:prstGeom prst="roundRect">
            <a:avLst>
              <a:gd name="adj" fmla="val 6793"/>
            </a:avLst>
          </a:prstGeom>
          <a:noFill/>
          <a:ln>
            <a:solidFill>
              <a:srgbClr val="e7e6e6">
                <a:lumMod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歴史的な建物を活用して○○○を行う。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営業時間○○：○○～○○：○○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正方形/長方形 4"/>
          <p:cNvSpPr/>
          <p:nvPr/>
        </p:nvSpPr>
        <p:spPr>
          <a:xfrm>
            <a:off x="324000" y="1171440"/>
            <a:ext cx="4304880" cy="2657160"/>
          </a:xfrm>
          <a:prstGeom prst="rect">
            <a:avLst/>
          </a:prstGeom>
          <a:solidFill>
            <a:schemeClr val="bg1"/>
          </a:solidFill>
          <a:ln>
            <a:solidFill>
              <a:srgbClr val="5b9bd5">
                <a:lumMod val="75000"/>
              </a:srgb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住宅地図などで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建物の位置を示してください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正方形/長方形 18"/>
          <p:cNvSpPr/>
          <p:nvPr/>
        </p:nvSpPr>
        <p:spPr>
          <a:xfrm>
            <a:off x="4800600" y="1133640"/>
            <a:ext cx="2133360" cy="2751840"/>
          </a:xfrm>
          <a:prstGeom prst="rect">
            <a:avLst/>
          </a:prstGeom>
          <a:solidFill>
            <a:schemeClr val="bg1"/>
          </a:solidFill>
          <a:ln>
            <a:solidFill>
              <a:srgbClr val="5b9bd5">
                <a:lumMod val="75000"/>
              </a:srgb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建物外観写真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正方形/長方形 19"/>
          <p:cNvSpPr/>
          <p:nvPr/>
        </p:nvSpPr>
        <p:spPr>
          <a:xfrm>
            <a:off x="7124760" y="1133640"/>
            <a:ext cx="2133360" cy="2751840"/>
          </a:xfrm>
          <a:prstGeom prst="rect">
            <a:avLst/>
          </a:prstGeom>
          <a:solidFill>
            <a:schemeClr val="bg1"/>
          </a:solidFill>
          <a:ln>
            <a:solidFill>
              <a:srgbClr val="5b9bd5">
                <a:lumMod val="75000"/>
              </a:srgb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建物内観写真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正方形/長方形 20"/>
          <p:cNvSpPr/>
          <p:nvPr/>
        </p:nvSpPr>
        <p:spPr>
          <a:xfrm>
            <a:off x="5029200" y="4524480"/>
            <a:ext cx="4266720" cy="1675440"/>
          </a:xfrm>
          <a:prstGeom prst="rect">
            <a:avLst/>
          </a:prstGeom>
          <a:solidFill>
            <a:schemeClr val="bg1"/>
          </a:solidFill>
          <a:ln>
            <a:solidFill>
              <a:srgbClr val="5b9bd5">
                <a:lumMod val="75000"/>
              </a:srgb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業種・サービスがイメージできる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写真・イラストなど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テキスト ボックス 3"/>
          <p:cNvSpPr/>
          <p:nvPr/>
        </p:nvSpPr>
        <p:spPr>
          <a:xfrm>
            <a:off x="0" y="18360"/>
            <a:ext cx="915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事業計画書：助成事業完了後（建物の改修工事完了後）の活用事業の採算性の確保策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72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73" name="テキスト ボックス 1"/>
          <p:cNvSpPr/>
          <p:nvPr/>
        </p:nvSpPr>
        <p:spPr>
          <a:xfrm>
            <a:off x="210240" y="6153840"/>
            <a:ext cx="9353880" cy="515880"/>
          </a:xfrm>
          <a:prstGeom prst="rect">
            <a:avLst/>
          </a:prstGeom>
          <a:noFill/>
          <a:ln w="0">
            <a:solidFill>
              <a:srgbClr val="4472c4">
                <a:lumMod val="75000"/>
              </a:srgbClr>
            </a:solidFill>
            <a:prstDash val="dash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8252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活用事業を持続的に行っていくための採算の確保について、どのような取組みを行っていくか、記載してください。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sldNum" idx="9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D0D0330-0B05-4645-83AB-620BD2ECF21F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graphicFrame>
        <p:nvGraphicFramePr>
          <p:cNvPr id="75" name="表 6"/>
          <p:cNvGraphicFramePr/>
          <p:nvPr/>
        </p:nvGraphicFramePr>
        <p:xfrm>
          <a:off x="173160" y="622800"/>
          <a:ext cx="9454680" cy="5410800"/>
        </p:xfrm>
        <a:graphic>
          <a:graphicData uri="http://schemas.openxmlformats.org/drawingml/2006/table">
            <a:tbl>
              <a:tblPr/>
              <a:tblGrid>
                <a:gridCol w="3245040"/>
                <a:gridCol w="6209640"/>
              </a:tblGrid>
              <a:tr h="37080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項目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具体的な内容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（例）プロモーション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（例）的確な市場分析（地域特性や競合状況、ターゲットとその設定理由など）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（例）高付加価値な商品（サービス）の提供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（例）適切な原価管理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（例）適切な価格設定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（例）固定費の適切な管理・削減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720000">
                <a:tc>
                  <a:txBody>
                    <a:bodyPr anchor="ctr">
                      <a:noAutofit/>
                    </a:bodyPr>
                    <a:p>
                      <a:endParaRPr b="0" lang="en-US" sz="1400" spc="-1" strike="sng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テキスト ボックス 3"/>
          <p:cNvSpPr/>
          <p:nvPr/>
        </p:nvSpPr>
        <p:spPr>
          <a:xfrm>
            <a:off x="0" y="18360"/>
            <a:ext cx="69858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事業計画書：助成事業完了後の建物活用事業に係る収支計画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77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78" name="PlaceHolder 1"/>
          <p:cNvSpPr>
            <a:spLocks noGrp="1"/>
          </p:cNvSpPr>
          <p:nvPr>
            <p:ph type="sldNum" idx="10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709DD3D-32F8-4A4A-8BDB-14C7A95C5192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79" name="テキスト ボックス 8"/>
          <p:cNvSpPr/>
          <p:nvPr/>
        </p:nvSpPr>
        <p:spPr>
          <a:xfrm>
            <a:off x="164520" y="5813640"/>
            <a:ext cx="9390600" cy="729000"/>
          </a:xfrm>
          <a:prstGeom prst="rect">
            <a:avLst/>
          </a:prstGeom>
          <a:noFill/>
          <a:ln w="0">
            <a:solidFill>
              <a:srgbClr val="4472c4">
                <a:lumMod val="75000"/>
              </a:srgbClr>
            </a:solidFill>
            <a:prstDash val="dash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8252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助成事業の翌年度の収支計画（建物活用事業の収支の見通し）がわかる内容としてください。別紙としてもかまいません。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18252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「来客数」や「稼働率」など、収入の根拠となる情報を補足説明してください。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0" name="表 9"/>
          <p:cNvGraphicFramePr/>
          <p:nvPr/>
        </p:nvGraphicFramePr>
        <p:xfrm>
          <a:off x="476280" y="697320"/>
          <a:ext cx="9153000" cy="4820400"/>
        </p:xfrm>
        <a:graphic>
          <a:graphicData uri="http://schemas.openxmlformats.org/drawingml/2006/table">
            <a:tbl>
              <a:tblPr/>
              <a:tblGrid>
                <a:gridCol w="2272320"/>
                <a:gridCol w="2272320"/>
                <a:gridCol w="2304000"/>
                <a:gridCol w="2304000"/>
              </a:tblGrid>
              <a:tr h="370800">
                <a:tc gridSpan="2"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項目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金額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説明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収入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売上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 rowSpan="10"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ja-JP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支出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仕入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賃借料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水道光熱費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通信費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人件費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広告宣伝費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保険料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仕入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その他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2880">
                      <a:noFill/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2880">
                      <a:noFill/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2880">
                      <a:noFill/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  <a:tr h="37080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noFill/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noFill/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noFill/>
                      <a:prstDash val="solid"/>
                    </a:lnT>
                    <a:lnB w="2880">
                      <a:solidFill>
                        <a:srgbClr val="000000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4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営業利益</a:t>
                      </a:r>
                      <a:endParaRPr b="0" lang="en-US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accent5">
                            <a:lumMod val="75000"/>
                          </a:schemeClr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en-US" sz="1400" spc="-1" strike="noStrike">
                        <a:solidFill>
                          <a:schemeClr val="dk1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288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テキスト ボックス 3"/>
          <p:cNvSpPr/>
          <p:nvPr/>
        </p:nvSpPr>
        <p:spPr>
          <a:xfrm>
            <a:off x="0" y="18360"/>
            <a:ext cx="89150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事業計画書：建物活用事業の運営体制（スタッフ数等）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82" name="直線コネクタ 5"/>
          <p:cNvCxnSpPr/>
          <p:nvPr/>
        </p:nvCxnSpPr>
        <p:spPr>
          <a:xfrm>
            <a:off x="0" y="39312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83" name="PlaceHolder 1"/>
          <p:cNvSpPr>
            <a:spLocks noGrp="1"/>
          </p:cNvSpPr>
          <p:nvPr>
            <p:ph type="sldNum" idx="11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25E886E-B8A2-46A3-8423-C048DA62B9B3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84" name="テキスト ボックス 8"/>
          <p:cNvSpPr/>
          <p:nvPr/>
        </p:nvSpPr>
        <p:spPr>
          <a:xfrm>
            <a:off x="128160" y="6270840"/>
            <a:ext cx="9518400" cy="515880"/>
          </a:xfrm>
          <a:prstGeom prst="rect">
            <a:avLst/>
          </a:prstGeom>
          <a:noFill/>
          <a:ln w="0">
            <a:solidFill>
              <a:srgbClr val="4472c4">
                <a:lumMod val="75000"/>
              </a:srgbClr>
            </a:solidFill>
            <a:prstDash val="dash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82520" indent="-182520">
              <a:lnSpc>
                <a:spcPct val="100000"/>
              </a:lnSpc>
              <a:tabLst>
                <a:tab algn="l" pos="0"/>
              </a:tabLst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※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活用事業の実施にあたり、どのような体制で取り組むか、わかるように記載してください。連携事業者がいる場合は、当該事業者も含めて記載してください。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5" name="表 1"/>
          <p:cNvGraphicFramePr/>
          <p:nvPr/>
        </p:nvGraphicFramePr>
        <p:xfrm>
          <a:off x="3584880" y="723600"/>
          <a:ext cx="2445120" cy="949320"/>
        </p:xfrm>
        <a:graphic>
          <a:graphicData uri="http://schemas.openxmlformats.org/drawingml/2006/table">
            <a:tbl>
              <a:tblPr/>
              <a:tblGrid>
                <a:gridCol w="244548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6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全体統括・責任者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株式会社○○○○○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　　　○○　○○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" name="表 6"/>
          <p:cNvGraphicFramePr/>
          <p:nvPr/>
        </p:nvGraphicFramePr>
        <p:xfrm>
          <a:off x="431640" y="2966760"/>
          <a:ext cx="2445120" cy="1192680"/>
        </p:xfrm>
        <a:graphic>
          <a:graphicData uri="http://schemas.openxmlformats.org/drawingml/2006/table">
            <a:tbl>
              <a:tblPr/>
              <a:tblGrid>
                <a:gridCol w="244548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建物等のデザイン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連携事業者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（株）○○○○○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○○　○○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7" name="表 7"/>
          <p:cNvGraphicFramePr/>
          <p:nvPr/>
        </p:nvGraphicFramePr>
        <p:xfrm>
          <a:off x="6930000" y="2966760"/>
          <a:ext cx="2445120" cy="2166120"/>
        </p:xfrm>
        <a:graphic>
          <a:graphicData uri="http://schemas.openxmlformats.org/drawingml/2006/table">
            <a:tbl>
              <a:tblPr/>
              <a:tblGrid>
                <a:gridCol w="244548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広報・営業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株式会社○○○○○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正社員　○名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連携事業者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（株）○○○○○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　○○　○○　　　　　　　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  <p:cxnSp>
        <p:nvCxnSpPr>
          <p:cNvPr id="88" name="カギ線コネクタ 9"/>
          <p:cNvCxnSpPr>
            <a:endCxn id="86" idx="0"/>
          </p:cNvCxnSpPr>
          <p:nvPr/>
        </p:nvCxnSpPr>
        <p:spPr>
          <a:xfrm rot="5400000">
            <a:off x="2847600" y="1007280"/>
            <a:ext cx="766440" cy="3153600"/>
          </a:xfrm>
          <a:prstGeom prst="bentConnector3">
            <a:avLst>
              <a:gd name="adj1" fmla="val 49295"/>
            </a:avLst>
          </a:prstGeom>
          <a:ln>
            <a:solidFill>
              <a:srgbClr val="000000"/>
            </a:solidFill>
          </a:ln>
        </p:spPr>
      </p:cxnSp>
      <p:cxnSp>
        <p:nvCxnSpPr>
          <p:cNvPr id="89" name="カギ線コネクタ 12"/>
          <p:cNvCxnSpPr/>
          <p:nvPr/>
        </p:nvCxnSpPr>
        <p:spPr>
          <a:xfrm>
            <a:off x="4807440" y="2200680"/>
            <a:ext cx="3345480" cy="766440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</a:ln>
        </p:spPr>
      </p:cxnSp>
      <p:graphicFrame>
        <p:nvGraphicFramePr>
          <p:cNvPr id="90" name="表 15"/>
          <p:cNvGraphicFramePr/>
          <p:nvPr/>
        </p:nvGraphicFramePr>
        <p:xfrm>
          <a:off x="3584880" y="2966760"/>
          <a:ext cx="2445120" cy="1192680"/>
        </p:xfrm>
        <a:graphic>
          <a:graphicData uri="http://schemas.openxmlformats.org/drawingml/2006/table">
            <a:tbl>
              <a:tblPr/>
              <a:tblGrid>
                <a:gridCol w="244548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建物運営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株式会社○○○○○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正社員　○名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ja-JP" sz="1600" spc="-1" strike="noStrike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libri"/>
                        </a:rPr>
                        <a:t>アルバイト○名</a:t>
                      </a:r>
                      <a:endParaRPr b="0" lang="en-US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  <p:cxnSp>
        <p:nvCxnSpPr>
          <p:cNvPr id="91" name="直線コネクタ 11"/>
          <p:cNvCxnSpPr/>
          <p:nvPr/>
        </p:nvCxnSpPr>
        <p:spPr>
          <a:xfrm flipV="1">
            <a:off x="4807440" y="1673280"/>
            <a:ext cx="360" cy="129384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テキスト ボックス 3"/>
          <p:cNvSpPr/>
          <p:nvPr/>
        </p:nvSpPr>
        <p:spPr>
          <a:xfrm>
            <a:off x="0" y="18360"/>
            <a:ext cx="715032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800" spc="-1" strike="noStrike">
                <a:solidFill>
                  <a:srgbClr val="000000"/>
                </a:solidFill>
                <a:latin typeface="Calibri"/>
              </a:rPr>
              <a:t>事業計画書：建物改修デザインの方針（コンセプト）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93" name="直線コネクタ 5"/>
          <p:cNvCxnSpPr/>
          <p:nvPr/>
        </p:nvCxnSpPr>
        <p:spPr>
          <a:xfrm>
            <a:off x="0" y="383760"/>
            <a:ext cx="9906120" cy="360"/>
          </a:xfrm>
          <a:prstGeom prst="straightConnector1">
            <a:avLst/>
          </a:prstGeom>
          <a:ln>
            <a:solidFill>
              <a:srgbClr val="000000"/>
            </a:solidFill>
          </a:ln>
        </p:spPr>
      </p:cxnSp>
      <p:sp>
        <p:nvSpPr>
          <p:cNvPr id="94" name="PlaceHolder 1"/>
          <p:cNvSpPr>
            <a:spLocks noGrp="1"/>
          </p:cNvSpPr>
          <p:nvPr>
            <p:ph type="sldNum" idx="12"/>
          </p:nvPr>
        </p:nvSpPr>
        <p:spPr>
          <a:xfrm>
            <a:off x="7677000" y="649296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CAC053D-42EF-48ED-A7D3-F7A21E5E9CC4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&lt;番号&gt;</a:t>
            </a:fld>
            <a:endParaRPr b="0" lang="en-US" sz="1200" spc="-1" strike="noStrike">
              <a:solidFill>
                <a:srgbClr val="000000"/>
              </a:solidFill>
              <a:latin typeface="游明朝"/>
            </a:endParaRPr>
          </a:p>
        </p:txBody>
      </p:sp>
      <p:sp>
        <p:nvSpPr>
          <p:cNvPr id="95" name="テキスト ボックス 8"/>
          <p:cNvSpPr/>
          <p:nvPr/>
        </p:nvSpPr>
        <p:spPr>
          <a:xfrm>
            <a:off x="429840" y="6462720"/>
            <a:ext cx="9226080" cy="302760"/>
          </a:xfrm>
          <a:prstGeom prst="rect">
            <a:avLst/>
          </a:prstGeom>
          <a:noFill/>
          <a:ln w="0">
            <a:solidFill>
              <a:srgbClr val="4472c4">
                <a:lumMod val="75000"/>
              </a:srgbClr>
            </a:solidFill>
            <a:prstDash val="dash"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◎</a:t>
            </a: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イラスト・図面・写真等や文章などで、どのような改修デザインの考え方を説明して下さい。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角丸四角形 1"/>
          <p:cNvSpPr/>
          <p:nvPr/>
        </p:nvSpPr>
        <p:spPr>
          <a:xfrm>
            <a:off x="255960" y="941760"/>
            <a:ext cx="4498560" cy="5303160"/>
          </a:xfrm>
          <a:prstGeom prst="roundRect">
            <a:avLst>
              <a:gd name="adj" fmla="val 6793"/>
            </a:avLst>
          </a:prstGeom>
          <a:noFill/>
          <a:ln>
            <a:solidFill>
              <a:srgbClr val="e7e6e6">
                <a:lumMod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（例）旧来の外観が概ね維持されているので、その修繕を中心に行う。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（例）外観の改造が進んでいるため、旧来の外観に復元する。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（例）外観の改造が進んでいるが、旧来の外観が不明のため、周辺の歴史的建造物のデザインを参考としたデザインとする。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（例）新潟らしい○○○の意匠は残しつつ、老朽化が進んでいる部分は、費用の面から、簡易的な修繕にとどめる。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テキスト ボックス 12"/>
          <p:cNvSpPr/>
          <p:nvPr/>
        </p:nvSpPr>
        <p:spPr>
          <a:xfrm>
            <a:off x="189000" y="534600"/>
            <a:ext cx="238932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400" spc="-1" strike="noStrike">
                <a:solidFill>
                  <a:srgbClr val="000000"/>
                </a:solidFill>
                <a:latin typeface="Calibri"/>
              </a:rPr>
              <a:t>建物外観のデザインの方針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テキスト ボックス 14"/>
          <p:cNvSpPr/>
          <p:nvPr/>
        </p:nvSpPr>
        <p:spPr>
          <a:xfrm>
            <a:off x="5023080" y="549720"/>
            <a:ext cx="2364840" cy="3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ja-JP" sz="1400" spc="-1" strike="noStrike">
                <a:solidFill>
                  <a:srgbClr val="000000"/>
                </a:solidFill>
                <a:latin typeface="Calibri"/>
              </a:rPr>
              <a:t>建物内装のデザインの方針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角丸四角形 17"/>
          <p:cNvSpPr/>
          <p:nvPr/>
        </p:nvSpPr>
        <p:spPr>
          <a:xfrm>
            <a:off x="5163480" y="938880"/>
            <a:ext cx="4498560" cy="5303160"/>
          </a:xfrm>
          <a:prstGeom prst="roundRect">
            <a:avLst>
              <a:gd name="adj" fmla="val 8216"/>
            </a:avLst>
          </a:prstGeom>
          <a:noFill/>
          <a:ln>
            <a:solidFill>
              <a:srgbClr val="e7e6e6">
                <a:lumMod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（例）歴史的な建物とマッチする自然素材を多用したデザインとする。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539640" indent="-539640">
              <a:lnSpc>
                <a:spcPct val="100000"/>
              </a:lnSpc>
              <a:tabLst>
                <a:tab algn="l" pos="0"/>
              </a:tabLst>
            </a:pPr>
            <a:r>
              <a:rPr b="0" lang="ja-JP" sz="1400" spc="-1" strike="noStrike">
                <a:solidFill>
                  <a:schemeClr val="accent5">
                    <a:lumMod val="75000"/>
                  </a:schemeClr>
                </a:solidFill>
                <a:latin typeface="Calibri"/>
              </a:rPr>
              <a:t>（例）継続的な運営を図るため、コストを抑え、活用事業の実施のため必要な最低限の修繕を行う。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正方形/長方形 9"/>
          <p:cNvSpPr/>
          <p:nvPr/>
        </p:nvSpPr>
        <p:spPr>
          <a:xfrm>
            <a:off x="576000" y="3520440"/>
            <a:ext cx="3840120" cy="2458800"/>
          </a:xfrm>
          <a:prstGeom prst="rect">
            <a:avLst/>
          </a:prstGeom>
          <a:solidFill>
            <a:schemeClr val="bg1"/>
          </a:solidFill>
          <a:ln>
            <a:solidFill>
              <a:srgbClr val="5b9bd5">
                <a:lumMod val="75000"/>
              </a:srgb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建物外観写真・イラスト・図面など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正方形/長方形 10"/>
          <p:cNvSpPr/>
          <p:nvPr/>
        </p:nvSpPr>
        <p:spPr>
          <a:xfrm>
            <a:off x="5451480" y="3483720"/>
            <a:ext cx="3957480" cy="2495520"/>
          </a:xfrm>
          <a:prstGeom prst="rect">
            <a:avLst/>
          </a:prstGeom>
          <a:solidFill>
            <a:schemeClr val="bg1"/>
          </a:solidFill>
          <a:ln>
            <a:solidFill>
              <a:srgbClr val="5b9bd5">
                <a:lumMod val="75000"/>
              </a:srgb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ja-JP" sz="1400" spc="-1" strike="noStrike">
                <a:solidFill>
                  <a:schemeClr val="accent1">
                    <a:lumMod val="50000"/>
                  </a:schemeClr>
                </a:solidFill>
                <a:latin typeface="Calibri"/>
              </a:rPr>
              <a:t>建物内観写真・イラスト・図面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</TotalTime>
  <Application>LibreOffice/7.5.0.3$Windows_X86_64 LibreOffice_project/c21113d003cd3efa8c53188764377a8272d9d6de</Application>
  <AppVersion>15.0000</AppVersion>
  <Words>1494</Words>
  <Paragraphs>216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2025-06-02T04:50:23Z</dcterms:created>
  <dc:creator/>
  <dc:description/>
  <dc:language>ja-JP</dc:language>
  <cp:lastModifiedBy/>
  <cp:lastPrinted>2025-06-10T04:45:47Z</cp:lastPrinted>
  <dcterms:modified xsi:type="dcterms:W3CDTF">2026-06-16T14:18:18Z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A4 210 x 297 mm</vt:lpwstr>
  </property>
  <property fmtid="{D5CDD505-2E9C-101B-9397-08002B2CF9AE}" pid="3" name="Slides">
    <vt:i4>11</vt:i4>
  </property>
</Properties>
</file>