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9" r:id="rId11"/>
    <p:sldId id="270" r:id="rId12"/>
    <p:sldId id="272" r:id="rId13"/>
    <p:sldId id="273" r:id="rId1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7" autoAdjust="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75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6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9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9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3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6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21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28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1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5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3951-6549-480D-92D6-DF3D66AA441E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7B91-F2DC-4673-8A9E-D16160DA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79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>
            <a:extLst>
              <a:ext uri="{FF2B5EF4-FFF2-40B4-BE49-F238E27FC236}">
                <a16:creationId xmlns:a16="http://schemas.microsoft.com/office/drawing/2014/main" id="{C57F1E1F-3521-45C1-9CD2-360C7A8ED649}"/>
              </a:ext>
            </a:extLst>
          </p:cNvPr>
          <p:cNvSpPr txBox="1">
            <a:spLocks/>
          </p:cNvSpPr>
          <p:nvPr/>
        </p:nvSpPr>
        <p:spPr>
          <a:xfrm>
            <a:off x="688485" y="123093"/>
            <a:ext cx="8235708" cy="2183054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</a:pPr>
            <a:r>
              <a:rPr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　佐潟エリアブランディング推進業務委託</a:t>
            </a:r>
            <a:r>
              <a:rPr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事業提案書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481A0E3-366D-4687-A4B2-6C58A1A7C6CC}"/>
              </a:ext>
            </a:extLst>
          </p:cNvPr>
          <p:cNvSpPr txBox="1">
            <a:spLocks/>
          </p:cNvSpPr>
          <p:nvPr/>
        </p:nvSpPr>
        <p:spPr>
          <a:xfrm>
            <a:off x="4908593" y="5190123"/>
            <a:ext cx="3266788" cy="467563"/>
          </a:xfrm>
          <a:prstGeom prst="rect">
            <a:avLst/>
          </a:prstGeom>
        </p:spPr>
        <p:txBody>
          <a:bodyPr wrap="none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600"/>
              </a:spcBef>
              <a:buNone/>
            </a:pPr>
            <a:r>
              <a:rPr lang="ja-JP" altLang="en-US" sz="2400" dirty="0" smtClean="0"/>
              <a:t>株式会社●●●●●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1134" y="3728621"/>
            <a:ext cx="7545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・事業提案書は原則として当該様式を適宜加工し作成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して構いませんが、「３（２）その他」のページ以外は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必須項目です。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ページの追加、図表挿入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等の制限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はありません。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・当該書式をそのままプレゼンテーション用資料として活用していただいても構いませんが、その場合は、表紙の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事業者名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や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「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１（１）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事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業者概要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」シートを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削除してください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rcRect l="1581" t="8051" r="92002" b="87414"/>
          <a:stretch/>
        </p:blipFill>
        <p:spPr>
          <a:xfrm>
            <a:off x="7236416" y="6266441"/>
            <a:ext cx="1725194" cy="40069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91720" y="12309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様式第４号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67730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noProof="0" dirty="0" smtClean="0">
                <a:solidFill>
                  <a:sysClr val="windowText" lastClr="000000"/>
                </a:solidFill>
              </a:rPr>
              <a:t>２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提案業務の内容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（３</a:t>
            </a:r>
            <a:r>
              <a:rPr lang="ja-JP" altLang="en-US" sz="1800" dirty="0" smtClean="0">
                <a:solidFill>
                  <a:srgbClr val="000000"/>
                </a:solidFill>
              </a:rPr>
              <a:t>）</a:t>
            </a:r>
            <a:r>
              <a:rPr lang="ja-JP" altLang="en-US" sz="1800" dirty="0" smtClean="0"/>
              <a:t>アクションプランの策定</a:t>
            </a:r>
            <a:endParaRPr lang="en-US" altLang="ja-JP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390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・自由記載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1200" dirty="0">
                <a:solidFill>
                  <a:srgbClr val="FF0000"/>
                </a:solidFill>
              </a:rPr>
              <a:t>適宜図表などを活用し分かりやすい記述を心掛けてください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5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noProof="0" dirty="0" smtClean="0">
                <a:solidFill>
                  <a:sysClr val="windowText" lastClr="000000"/>
                </a:solidFill>
              </a:rPr>
              <a:t>２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提案業務の内容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</a:t>
            </a:r>
            <a:r>
              <a:rPr lang="ja-JP" altLang="en-US" sz="1800" dirty="0">
                <a:solidFill>
                  <a:srgbClr val="000000"/>
                </a:solidFill>
              </a:rPr>
              <a:t>４</a:t>
            </a:r>
            <a:r>
              <a:rPr lang="ja-JP" altLang="en-US" sz="1800" dirty="0" smtClean="0">
                <a:solidFill>
                  <a:srgbClr val="000000"/>
                </a:solidFill>
              </a:rPr>
              <a:t>）</a:t>
            </a:r>
            <a:r>
              <a:rPr lang="ja-JP" altLang="en-US" sz="1800" dirty="0" smtClean="0"/>
              <a:t>ブランディングの気運醸成</a:t>
            </a:r>
            <a:endParaRPr lang="en-US" altLang="ja-JP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390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・自由記載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1200" dirty="0">
                <a:solidFill>
                  <a:srgbClr val="FF0000"/>
                </a:solidFill>
              </a:rPr>
              <a:t>適宜図表などを活用し分かりやすい記述を心掛けてください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50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３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その他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（１）</a:t>
            </a:r>
            <a:r>
              <a:rPr lang="ja-JP" altLang="en-US" sz="1800" dirty="0" smtClean="0"/>
              <a:t>事業実績</a:t>
            </a:r>
            <a:endParaRPr lang="en-US" altLang="ja-JP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6300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・エリアブランディングや対自治体向けの業務委託など、貴社のこれまでの事業実績を記入してください。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188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３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その他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（２）その他</a:t>
            </a:r>
            <a:endParaRPr lang="en-US" altLang="ja-JP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・自由記載（任意）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5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05AAEBB6-71D6-4253-80ED-017092C77AD9}"/>
              </a:ext>
            </a:extLst>
          </p:cNvPr>
          <p:cNvSpPr txBox="1">
            <a:spLocks/>
          </p:cNvSpPr>
          <p:nvPr/>
        </p:nvSpPr>
        <p:spPr>
          <a:xfrm>
            <a:off x="688746" y="458205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目次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9101F3-24FC-47F4-A2E3-88F5B0A81EE3}"/>
              </a:ext>
            </a:extLst>
          </p:cNvPr>
          <p:cNvSpPr txBox="1"/>
          <p:nvPr/>
        </p:nvSpPr>
        <p:spPr>
          <a:xfrm>
            <a:off x="688746" y="1225841"/>
            <a:ext cx="4195627" cy="353518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１．</a:t>
            </a:r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</a:rPr>
              <a:t>プロジェクト全体像</a:t>
            </a:r>
            <a:endParaRPr kumimoji="1"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（１）事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業者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概要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</a:rPr>
              <a:t>（２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</a:rPr>
              <a:t>）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事業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対象地域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（３）事業概要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</a:rPr>
              <a:t>（４）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実施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体制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（５）実施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スケジュール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２．提案業務の内容</a:t>
            </a:r>
            <a:endParaRPr kumimoji="1"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（</a:t>
            </a: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１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）</a:t>
            </a:r>
            <a:r>
              <a:rPr lang="ja-JP" altLang="ja-JP" sz="1600" dirty="0"/>
              <a:t>佐潟エリアの現状把握及び課題や目的</a:t>
            </a:r>
            <a:r>
              <a:rPr lang="ja-JP" altLang="ja-JP" sz="1600" dirty="0" smtClean="0"/>
              <a:t>の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 </a:t>
            </a:r>
            <a:r>
              <a:rPr lang="ja-JP" altLang="ja-JP" sz="1600" dirty="0" smtClean="0"/>
              <a:t>明確化など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（２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）</a:t>
            </a:r>
            <a:r>
              <a:rPr lang="ja-JP" altLang="en-US" sz="1600" dirty="0" smtClean="0"/>
              <a:t>ブランドビジョン</a:t>
            </a:r>
            <a:r>
              <a:rPr lang="ja-JP" altLang="en-US" sz="1600" dirty="0" smtClean="0"/>
              <a:t>の策定及び視覚化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（３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）</a:t>
            </a:r>
            <a:r>
              <a:rPr lang="ja-JP" altLang="en-US" sz="1600" dirty="0" smtClean="0"/>
              <a:t>アクションプランの策定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（４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）</a:t>
            </a:r>
            <a:r>
              <a:rPr lang="ja-JP" altLang="en-US" sz="1600" dirty="0" smtClean="0"/>
              <a:t>ブランディングの気運醸成</a:t>
            </a:r>
            <a:endParaRPr lang="en-US" altLang="ja-JP" sz="1600" dirty="0" smtClean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9101F3-24FC-47F4-A2E3-88F5B0A81EE3}"/>
              </a:ext>
            </a:extLst>
          </p:cNvPr>
          <p:cNvSpPr txBox="1"/>
          <p:nvPr/>
        </p:nvSpPr>
        <p:spPr>
          <a:xfrm>
            <a:off x="688746" y="5036893"/>
            <a:ext cx="1645250" cy="842145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３</a:t>
            </a:r>
            <a:r>
              <a:rPr kumimoji="1"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．</a:t>
            </a:r>
            <a:r>
              <a:rPr kumimoji="1"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</a:rPr>
              <a:t>その</a:t>
            </a:r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</a:rPr>
              <a:t>他</a:t>
            </a:r>
            <a:endParaRPr kumimoji="1"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（１）事業実績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cs typeface="Arial" charset="0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</a:rPr>
              <a:t>（２）その他</a:t>
            </a:r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cs typeface="Arial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9101F3-24FC-47F4-A2E3-88F5B0A81EE3}"/>
              </a:ext>
            </a:extLst>
          </p:cNvPr>
          <p:cNvSpPr txBox="1"/>
          <p:nvPr/>
        </p:nvSpPr>
        <p:spPr>
          <a:xfrm>
            <a:off x="3397915" y="1483292"/>
            <a:ext cx="1606777" cy="842145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1600" dirty="0" smtClean="0"/>
              <a:t>・・・・（ページ数）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1600" dirty="0" smtClean="0"/>
              <a:t>・・・・</a:t>
            </a:r>
            <a:endParaRPr lang="en-US" altLang="ja-JP" sz="1600" dirty="0" smtClean="0"/>
          </a:p>
          <a:p>
            <a:pPr defTabSz="914400" fontAlgn="base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1600" dirty="0" smtClean="0"/>
              <a:t>・・・</a:t>
            </a:r>
            <a:r>
              <a:rPr lang="ja-JP" altLang="en-US" sz="1600" dirty="0"/>
              <a:t>・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369538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89270"/>
              </p:ext>
            </p:extLst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  <a:tr h="468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25140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１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プロジェクト全体像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（１</a:t>
            </a:r>
            <a:r>
              <a:rPr lang="ja-JP" altLang="en-US" sz="1800" dirty="0">
                <a:solidFill>
                  <a:srgbClr val="000000"/>
                </a:solidFill>
              </a:rPr>
              <a:t>）</a:t>
            </a:r>
            <a:r>
              <a:rPr lang="ja-JP" altLang="en-US" sz="1800" dirty="0" smtClean="0">
                <a:solidFill>
                  <a:srgbClr val="000000"/>
                </a:solidFill>
              </a:rPr>
              <a:t>事</a:t>
            </a:r>
            <a:r>
              <a:rPr lang="ja-JP" altLang="en-US" sz="1800" dirty="0">
                <a:solidFill>
                  <a:srgbClr val="000000"/>
                </a:solidFill>
              </a:rPr>
              <a:t>業者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概要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477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441119"/>
              </p:ext>
            </p:extLst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佐潟エリア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  <a:tr h="468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25140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１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プロジェクト全体像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（２）事業対象地域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904" y="5592932"/>
            <a:ext cx="3501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・事業対象地域は必ず「佐潟」を含んでください。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・適宜地図等を活用しエリアが分かるようにしてください。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33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07785"/>
              </p:ext>
            </p:extLst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  <a:tr h="468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■目標</a:t>
                      </a:r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■課題</a:t>
                      </a:r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■創出価値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25140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１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プロジェクト全体像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（３）事業概要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8992" y="5637320"/>
            <a:ext cx="3948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・後述する具体の事業内容の概要版を作成してください。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・適宜図表などを活用し分かりやすい記述を心掛けてください。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6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066751"/>
              </p:ext>
            </p:extLst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  <a:tr h="468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25140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１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プロジェクト全体像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（４）実施体制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415" y="5788241"/>
            <a:ext cx="3905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・適宜図表などを活用し分かりやすい記述を心掛けてください。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0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75836"/>
              </p:ext>
            </p:extLst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  <a:tr h="468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25140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１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プロジェクト全体像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（５）実施スケジュール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415" y="5788241"/>
            <a:ext cx="4222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・Ｒ６年７月～Ｒ７年３月までのスケジュールを記載してください。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・適宜図表などを活用し分かりやすい</a:t>
            </a:r>
            <a:r>
              <a:rPr kumimoji="1" lang="ja-JP" altLang="en-US" sz="1200" dirty="0">
                <a:solidFill>
                  <a:srgbClr val="FF0000"/>
                </a:solidFill>
              </a:rPr>
              <a:t>記載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を心掛けてください。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6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noProof="0" dirty="0" smtClean="0">
                <a:solidFill>
                  <a:sysClr val="windowText" lastClr="000000"/>
                </a:solidFill>
              </a:rPr>
              <a:t>２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提案業務の内容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（１）</a:t>
            </a:r>
            <a:r>
              <a:rPr lang="ja-JP" altLang="ja-JP" sz="1800" dirty="0"/>
              <a:t>佐潟エリアの現状把握及び課題や目的</a:t>
            </a:r>
            <a:r>
              <a:rPr lang="ja-JP" altLang="ja-JP" sz="1800" dirty="0" smtClean="0"/>
              <a:t>の明確化など</a:t>
            </a:r>
            <a:endParaRPr lang="en-US" altLang="ja-JP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390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・自由記載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1200" dirty="0">
                <a:solidFill>
                  <a:srgbClr val="FF0000"/>
                </a:solidFill>
              </a:rPr>
              <a:t>適宜図表などを活用し分かりやすい記述を心掛けてください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6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FFA9889C-812D-4CDD-ADAC-E9DFFA08CB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480" y="1393739"/>
          <a:ext cx="8366027" cy="5040560"/>
        </p:xfrm>
        <a:graphic>
          <a:graphicData uri="http://schemas.openxmlformats.org/drawingml/2006/table">
            <a:tbl>
              <a:tblPr firstRow="1" bandRow="1"/>
              <a:tblGrid>
                <a:gridCol w="8366027">
                  <a:extLst>
                    <a:ext uri="{9D8B030D-6E8A-4147-A177-3AD203B41FA5}">
                      <a16:colId xmlns:a16="http://schemas.microsoft.com/office/drawing/2014/main" val="518456691"/>
                    </a:ext>
                  </a:extLst>
                </a:gridCol>
              </a:tblGrid>
              <a:tr h="50405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30111"/>
                  </a:ext>
                </a:extLst>
              </a:tr>
            </a:tbl>
          </a:graphicData>
        </a:graphic>
      </p:graphicFrame>
      <p:sp>
        <p:nvSpPr>
          <p:cNvPr id="8" name="タイトル 8">
            <a:extLst>
              <a:ext uri="{FF2B5EF4-FFF2-40B4-BE49-F238E27FC236}">
                <a16:creationId xmlns:a16="http://schemas.microsoft.com/office/drawing/2014/main" id="{D22A0A06-D5A8-4A1A-B66F-2A8EDBD644F1}"/>
              </a:ext>
            </a:extLst>
          </p:cNvPr>
          <p:cNvSpPr txBox="1">
            <a:spLocks/>
          </p:cNvSpPr>
          <p:nvPr/>
        </p:nvSpPr>
        <p:spPr>
          <a:xfrm>
            <a:off x="294512" y="395787"/>
            <a:ext cx="8485995" cy="42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noProof="0" dirty="0" smtClean="0">
                <a:solidFill>
                  <a:sysClr val="windowText" lastClr="000000"/>
                </a:solidFill>
              </a:rPr>
              <a:t>２</a:t>
            </a:r>
            <a:r>
              <a:rPr kumimoji="1" lang="en-US" altLang="ja-JP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.</a:t>
            </a:r>
            <a:r>
              <a:rPr kumimoji="1" lang="ja-JP" altLang="en-US" sz="3575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提案業務の内容</a:t>
            </a:r>
            <a:endParaRPr kumimoji="1" lang="ja-JP" altLang="en-US" sz="3575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FFFB6C3-8AFB-43F0-9DF4-1FA60B361A96}"/>
              </a:ext>
            </a:extLst>
          </p:cNvPr>
          <p:cNvSpPr txBox="1">
            <a:spLocks/>
          </p:cNvSpPr>
          <p:nvPr/>
        </p:nvSpPr>
        <p:spPr>
          <a:xfrm>
            <a:off x="433053" y="957744"/>
            <a:ext cx="8347454" cy="3376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lang="de-DE" sz="2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767" b="1">
                <a:solidFill>
                  <a:schemeClr val="tx1"/>
                </a:solidFill>
                <a:latin typeface="Arial" charset="0"/>
              </a:defRPr>
            </a:lvl5pPr>
            <a:lvl6pPr marL="495273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990546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1485818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1981089" algn="l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lnSpc>
                <a:spcPts val="1800"/>
              </a:lnSpc>
              <a:spcBef>
                <a:spcPts val="300"/>
              </a:spcBef>
              <a:defRPr/>
            </a:pPr>
            <a:r>
              <a:rPr lang="ja-JP" altLang="en-US" sz="1800" dirty="0" smtClean="0">
                <a:solidFill>
                  <a:srgbClr val="000000"/>
                </a:solidFill>
              </a:rPr>
              <a:t>（２</a:t>
            </a:r>
            <a:r>
              <a:rPr lang="ja-JP" altLang="en-US" sz="1800" dirty="0" smtClean="0">
                <a:solidFill>
                  <a:srgbClr val="000000"/>
                </a:solidFill>
              </a:rPr>
              <a:t>）</a:t>
            </a:r>
            <a:r>
              <a:rPr lang="ja-JP" altLang="en-US" sz="1800" dirty="0" smtClean="0"/>
              <a:t>ブランドビジョンの策定及び視覚化</a:t>
            </a:r>
            <a:endParaRPr lang="en-US" altLang="ja-JP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659" y="5663954"/>
            <a:ext cx="390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注記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・自由記載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1200" dirty="0">
                <a:solidFill>
                  <a:srgbClr val="FF0000"/>
                </a:solidFill>
              </a:rPr>
              <a:t>適宜図表などを活用し分かりやすい記述を心掛けてください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2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 Light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475</Words>
  <Application>Microsoft Office PowerPoint</Application>
  <PresentationFormat>画面に合わせる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五十嵐　圭太</dc:creator>
  <cp:lastModifiedBy>五十嵐　圭太</cp:lastModifiedBy>
  <cp:revision>20</cp:revision>
  <cp:lastPrinted>2024-06-10T05:39:10Z</cp:lastPrinted>
  <dcterms:created xsi:type="dcterms:W3CDTF">2024-06-10T02:44:00Z</dcterms:created>
  <dcterms:modified xsi:type="dcterms:W3CDTF">2024-06-14T00:47:58Z</dcterms:modified>
</cp:coreProperties>
</file>