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7" r:id="rId2"/>
    <p:sldId id="401" r:id="rId3"/>
    <p:sldId id="258" r:id="rId4"/>
    <p:sldId id="385" r:id="rId5"/>
    <p:sldId id="363" r:id="rId6"/>
    <p:sldId id="364" r:id="rId7"/>
    <p:sldId id="365" r:id="rId8"/>
    <p:sldId id="367" r:id="rId9"/>
    <p:sldId id="410" r:id="rId10"/>
    <p:sldId id="368" r:id="rId11"/>
    <p:sldId id="369" r:id="rId12"/>
    <p:sldId id="411" r:id="rId13"/>
    <p:sldId id="370" r:id="rId14"/>
    <p:sldId id="372" r:id="rId15"/>
    <p:sldId id="373" r:id="rId16"/>
    <p:sldId id="374" r:id="rId17"/>
    <p:sldId id="375" r:id="rId18"/>
    <p:sldId id="376" r:id="rId19"/>
  </p:sldIdLst>
  <p:sldSz cx="9144000" cy="6858000" type="screen4x3"/>
  <p:notesSz cx="6858000" cy="9144000"/>
  <p:custShowLst>
    <p:custShow name="利用者登録" id="0">
      <p:sldLst>
        <p:sld r:id="rId5"/>
        <p:sld r:id="rId6"/>
        <p:sld r:id="rId7"/>
        <p:sld r:id="rId8"/>
        <p:sld r:id="rId9"/>
        <p:sld r:id="rId11"/>
        <p:sld r:id="rId12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EFAEA7"/>
    <a:srgbClr val="FCEFEE"/>
    <a:srgbClr val="CCCCFF"/>
    <a:srgbClr val="E7E7FF"/>
    <a:srgbClr val="D4D4D4"/>
    <a:srgbClr val="00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741" autoAdjust="0"/>
  </p:normalViewPr>
  <p:slideViewPr>
    <p:cSldViewPr>
      <p:cViewPr varScale="1">
        <p:scale>
          <a:sx n="62" d="100"/>
          <a:sy n="62" d="100"/>
        </p:scale>
        <p:origin x="13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6E9EF310-CD45-19C6-6D31-4AD8ED496B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3AD6D048-BE2E-53BE-BD61-8672A5BE8B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D6D90A8-E2DA-EE5E-4BEC-3BBF90D8AC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AB907E4C-745F-35D6-34B2-E9D165B32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EB6F58F1-0225-C924-1CF9-E62B4D76D7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5" name="Rectangle 7">
            <a:extLst>
              <a:ext uri="{FF2B5EF4-FFF2-40B4-BE49-F238E27FC236}">
                <a16:creationId xmlns:a16="http://schemas.microsoft.com/office/drawing/2014/main" id="{E6565186-BF44-2221-A740-0F0FA6FCA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A9D582-2656-453E-A5EE-1A6E9EE8BA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AC913B-2703-D3FF-32B1-C6ABA7EB3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1">
            <a:extLst>
              <a:ext uri="{FF2B5EF4-FFF2-40B4-BE49-F238E27FC236}">
                <a16:creationId xmlns:a16="http://schemas.microsoft.com/office/drawing/2014/main" id="{09295EF8-48A6-E6A7-EEFA-1056CEC30D1B}"/>
              </a:ext>
            </a:extLst>
          </p:cNvPr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30000"/>
              </a:spcBef>
            </a:pPr>
            <a:endParaRPr lang="ja-JP" altLang="en-US" sz="1200">
              <a:latin typeface="Calibri" panose="020F050202020403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2" name="ノート プレースホルダー 1">
            <a:extLst>
              <a:ext uri="{FF2B5EF4-FFF2-40B4-BE49-F238E27FC236}">
                <a16:creationId xmlns:a16="http://schemas.microsoft.com/office/drawing/2014/main" id="{500E0CD1-5F4A-647B-A67A-1380BC9AF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DCB0F001-6D95-F4EC-AED3-FFBAADCD1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068E703-FD33-40C2-8871-1A57B7F6EAA3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1962650-C63B-DADD-16E2-604939EBF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CC1382D-558B-571C-EBB8-6019C114B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1A1E3EC-F87A-3368-D812-0E5CFE337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D72E29D-05D1-4A16-854D-93384C5A9A63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739099C-B08A-2162-D165-520A15E503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D9B1B0F-90E2-74F8-B332-857193EEB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F61AA17-F327-627C-73C4-08563E0FB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BD87C8B-6B37-41C6-B900-D96FC23C5800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EF3C7F9-DF56-EB69-A933-44DDDE0FA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8B41D83-507D-1520-F89A-B0C0CAC76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77FBD75-7C83-F2B6-3A42-9701F7B4A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D7D6CE8-8C9B-46F1-9BBE-C7D4BE5F773F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A25EEAC-ECD7-6196-CAB7-4F013F966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B530DBD-3C7D-5048-A388-07A84CD54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57CCB8E-D230-B1AB-A654-43E82B2F7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A3CB2A1-1026-48E6-8DC9-85080C848E78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5A3CAE9-5A25-1B43-846D-723C86D48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D28D2CF-2A7D-B11C-0691-32788640E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F3B5C23-C6B3-1445-676A-B129AB9C2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7E39238-D9AE-454B-9452-B2B34287DD6E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25CA743-AFA0-E0AC-1380-AC4E779EF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F651BC0-E61A-235B-3F86-B79AF0402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59168F9-7B64-C509-CE83-16842EF58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27D85A7-35AD-4157-AC93-99EC37002285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6556EF2-3B40-E24E-A39B-084355868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725E663-35C9-230F-4FAD-44CAF2633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9D582-2656-453E-A5EE-1A6E9EE8BA81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672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A9E067E-F90C-DA7E-A144-FC6AAD804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CC67F7D-D9CE-41E8-999F-B66537CB3F45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180AE0E-FDBD-7C48-EC00-E94A35705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CB3F414-6719-0728-7D04-4C056AEF8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A7FBB12-70E1-0287-F0FD-D288C2DD1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B46BCF4-A559-41D6-A61D-A1CD4F026525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8B162B1-2949-3B93-4AC0-A0B21CA1E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E0831CC-81A4-4EE9-050D-A2320D9AE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F7F2752-5A8F-5FE6-58C2-C2A8F548D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AE6A9080-AE18-42D6-85FE-56814CC8AFF9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BA9DE34-3505-336D-2EA5-63789602C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CD450C0-63BE-774A-9E05-1EDD739E8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CA1C3EF-DEDA-4819-6B52-4C4B71A3D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6DA7076-A577-4FF8-AFAB-49D56E62F2AB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18F5C0F-28AE-969C-D361-92516C134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0A3D944-9E22-B7C7-4692-D4522E1D7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277CD5A-A5C6-19B2-C4F9-56A55530A5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D69FACCB-0294-4E3B-ADBF-572813298A4C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396529B-284E-7383-5104-E720E50CF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9033CA4-464F-E9EB-1A9A-AA15A75B9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8928E53-223D-5E36-4AAA-193BC1875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FD5155C-01EC-408B-9891-6405255E9602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572673B-AE40-C979-4E09-6CA9565D1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B2CE0B7-61A6-EC11-70F3-99FA8425A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8491900-BA56-12DC-BED8-AA1D26DB0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AE028C0-8B59-418E-9FF5-B486487274E4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E0D0C61-5A24-D016-A4C1-137F203F2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E1DA005-939F-1159-B825-68727D165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978BEC5-5EC5-3D57-4BD1-58D4F296F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918AD9F-8DDF-4D50-BD06-1CE77DD3571B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4997701-5079-001C-99CB-4CF1B5719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365113E-C560-DD78-7618-74DAD5BA2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AF9305-47E1-E3C3-EB32-956B44616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34E33B-18D5-3858-6B09-9811CA2A4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979-ECE6-A500-BEEC-D4C560147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77D8-CA8C-4413-92DB-00859310CEC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887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6E34E-DCE5-C815-B5DE-14EB60131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975084-3C38-ADE0-B6F9-EB49E6204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C1750-53F6-CD72-7620-35CC8B413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52145-5617-4AE7-81A6-C2E9509928C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07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CDC6F-092A-F1E8-DA7B-355E19FB5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E0AF33-F46F-8BC6-802B-9C726C99B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5BFA82-CD51-2686-190A-17BA255C1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259E-AA67-4DC7-BF83-E62F413A4A1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71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D848B-AB92-5AF0-A22E-84EB6CC81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3918A-0B32-403D-4F95-ECC384348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35F1C-3184-49ED-D6AE-FAD89D8E9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C77C-9B8D-4C55-ABA0-D210180B01B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98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657A2E-B378-F38A-A81B-6818B88FA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ED20C-303A-30A1-3D04-F5FA84532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EDF39C-FB65-835D-ED66-CB241E250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58D8-B402-4A5B-8750-24A4F8D5744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882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B9521-E802-F5E5-6AC1-69491C426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706E9-66DA-73C7-443A-728ED0C6C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52F2-51E8-92E3-F236-A57DAC3E0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3C607-A6A7-463D-9A33-41E8BA1170D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515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32B9CD-F062-34D9-6F05-AFFDC083A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6EC4F4-9E48-13FB-6E77-660106921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7AA938-8C51-9731-97AB-CE9725692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4198C-BE22-4A7C-8B8F-BD5CAA56DBC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2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CCC632-1ABE-061D-2165-B00148143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773525-5C19-8324-CDF4-640D47EB6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BA60B2-5FDE-64A6-B14B-F2552229F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A3E9A20-EE69-40BE-ACB9-E50B81A63E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96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A9CB8A8-D17F-936F-68F5-61B6170BB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5904AC-0BEF-F6ED-A3AB-755E16D9C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B37909-2B19-C70E-4631-F4730C9A8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21C8-ED30-47DB-8172-D92F6988CFE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299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A7FD95-0B16-C9F2-BD8D-B6136459C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9DE80-3647-EEC8-CE66-9747CD192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7E64C0-0A5D-AAB7-4B7B-B612A815F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B5CAB-43D4-4A50-AD86-510CA343B56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68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7EC1D-1BCF-8DF5-E7C7-70774409C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9E337-3FD4-5A0A-82BB-00052FB2F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45613-F3A0-430B-C658-91AE93A2B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C025-44AA-4459-A80B-A0FC8C971E5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843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A70696-7C95-9118-A890-984745C46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42E42D-ACB3-9A80-FECF-73A4835B3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5BBE87-F395-762B-F26B-6293881132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E029B3-4E02-72CB-F140-795A2FAF81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C9BB6F-DE93-0D40-CDD9-A5C8E52239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5463" y="6472238"/>
            <a:ext cx="2133600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54DD72FB-24F6-4D61-92B0-579561A7B4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A777EBE-3259-6E52-A3DA-0F06E1720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80609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dirty="0"/>
              <a:t>２．物品・役務 利用者登録手順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>
                <a:solidFill>
                  <a:srgbClr val="FF0000"/>
                </a:solidFill>
              </a:rPr>
              <a:t>【IC</a:t>
            </a:r>
            <a:r>
              <a:rPr lang="ja-JP" altLang="en-US" sz="3200" dirty="0">
                <a:solidFill>
                  <a:srgbClr val="FF0000"/>
                </a:solidFill>
              </a:rPr>
              <a:t>カード方式</a:t>
            </a:r>
            <a:r>
              <a:rPr lang="en-US" altLang="ja-JP" sz="3200" dirty="0">
                <a:solidFill>
                  <a:srgbClr val="FF0000"/>
                </a:solidFill>
              </a:rPr>
              <a:t>】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B869045C-B7F7-EAE9-1590-D5F05A561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37075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2400" dirty="0"/>
              <a:t>令和８年１月</a:t>
            </a:r>
            <a:endParaRPr lang="en-US" altLang="ja-JP" sz="2400" dirty="0"/>
          </a:p>
          <a:p>
            <a:pPr algn="ctr" eaLnBrk="1" hangingPunct="1">
              <a:buFontTx/>
              <a:buNone/>
            </a:pPr>
            <a:r>
              <a:rPr lang="ja-JP" altLang="en-US" sz="2400" dirty="0"/>
              <a:t>新潟市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7C46535E-6531-36A5-3312-9FBEAE4B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25603" name="Rectangle 5">
            <a:extLst>
              <a:ext uri="{FF2B5EF4-FFF2-40B4-BE49-F238E27FC236}">
                <a16:creationId xmlns:a16="http://schemas.microsoft.com/office/drawing/2014/main" id="{45625FF4-DC59-DCE8-24C8-A70426D4F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374" y="2416515"/>
            <a:ext cx="3330794" cy="35979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5604" name="スライド番号プレースホルダー 3">
            <a:extLst>
              <a:ext uri="{FF2B5EF4-FFF2-40B4-BE49-F238E27FC236}">
                <a16:creationId xmlns:a16="http://schemas.microsoft.com/office/drawing/2014/main" id="{B56941CC-C5DD-DEC8-E595-F8AB6115D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96939-1DF3-4F37-A984-8BFF763C4E08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2000"/>
          </a:p>
        </p:txBody>
      </p:sp>
      <p:sp>
        <p:nvSpPr>
          <p:cNvPr id="4" name="AutoShape 100">
            <a:extLst>
              <a:ext uri="{FF2B5EF4-FFF2-40B4-BE49-F238E27FC236}">
                <a16:creationId xmlns:a16="http://schemas.microsoft.com/office/drawing/2014/main" id="{A741D494-92C3-AE4D-6CAF-BD2B8D79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149080"/>
            <a:ext cx="8474075" cy="108112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「業者番号」と「商号又は名称」のみ入力してください。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AEE0CE5-B536-E645-FE70-3933C617B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27651" name="スライド番号プレースホルダー 3">
            <a:extLst>
              <a:ext uri="{FF2B5EF4-FFF2-40B4-BE49-F238E27FC236}">
                <a16:creationId xmlns:a16="http://schemas.microsoft.com/office/drawing/2014/main" id="{5AD3B0C2-817E-1F12-9970-77D21BF0E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524B6-4E26-404D-8216-189BB5BE32EB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ja-JP" sz="2000"/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4BB80399-E85B-1781-D61B-9D27313FD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33799" y="5301208"/>
            <a:ext cx="850577" cy="42068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7" name="AutoShape 100">
            <a:extLst>
              <a:ext uri="{FF2B5EF4-FFF2-40B4-BE49-F238E27FC236}">
                <a16:creationId xmlns:a16="http://schemas.microsoft.com/office/drawing/2014/main" id="{C4D3B75C-693C-C339-B841-BC867728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315468"/>
            <a:ext cx="8448675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「検索」ボタン押下後、入力情報が誤っていると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資格審査情報が登録されていません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」が表示されます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5">
            <a:extLst>
              <a:ext uri="{FF2B5EF4-FFF2-40B4-BE49-F238E27FC236}">
                <a16:creationId xmlns:a16="http://schemas.microsoft.com/office/drawing/2014/main" id="{C2650411-8462-354C-2F45-CE731459F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054100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認定</a:t>
            </a:r>
          </a:p>
        </p:txBody>
      </p:sp>
      <p:sp>
        <p:nvSpPr>
          <p:cNvPr id="29699" name="Rectangle 8">
            <a:extLst>
              <a:ext uri="{FF2B5EF4-FFF2-40B4-BE49-F238E27FC236}">
                <a16:creationId xmlns:a16="http://schemas.microsoft.com/office/drawing/2014/main" id="{C0A96FAD-1AB6-5BF4-C018-9B831F3E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5184775" cy="5976937"/>
          </a:xfrm>
          <a:prstGeom prst="rect">
            <a:avLst/>
          </a:prstGeom>
          <a:noFill/>
          <a:ln w="38100">
            <a:solidFill>
              <a:srgbClr val="E7E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9700" name="Rectangle 9">
            <a:extLst>
              <a:ext uri="{FF2B5EF4-FFF2-40B4-BE49-F238E27FC236}">
                <a16:creationId xmlns:a16="http://schemas.microsoft.com/office/drawing/2014/main" id="{659D6A01-1CCF-C768-0F6D-3F6EFAEC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3097213" cy="59039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9701" name="AutoShape 10">
            <a:extLst>
              <a:ext uri="{FF2B5EF4-FFF2-40B4-BE49-F238E27FC236}">
                <a16:creationId xmlns:a16="http://schemas.microsoft.com/office/drawing/2014/main" id="{62EDCC27-363A-6BE9-1DE5-2C88FAD76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応札者</a:t>
            </a:r>
          </a:p>
        </p:txBody>
      </p:sp>
      <p:sp>
        <p:nvSpPr>
          <p:cNvPr id="29702" name="AutoShape 11">
            <a:extLst>
              <a:ext uri="{FF2B5EF4-FFF2-40B4-BE49-F238E27FC236}">
                <a16:creationId xmlns:a16="http://schemas.microsoft.com/office/drawing/2014/main" id="{B8197B07-D5EA-C171-039A-1CC2C1EF0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EFAE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発注機関</a:t>
            </a:r>
          </a:p>
        </p:txBody>
      </p:sp>
      <p:sp>
        <p:nvSpPr>
          <p:cNvPr id="29703" name="Line 12">
            <a:extLst>
              <a:ext uri="{FF2B5EF4-FFF2-40B4-BE49-F238E27FC236}">
                <a16:creationId xmlns:a16="http://schemas.microsoft.com/office/drawing/2014/main" id="{5EECEAC3-EF33-383E-C123-3A470F1EA2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8950" y="12890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4" name="Rectangle 13">
            <a:extLst>
              <a:ext uri="{FF2B5EF4-FFF2-40B4-BE49-F238E27FC236}">
                <a16:creationId xmlns:a16="http://schemas.microsoft.com/office/drawing/2014/main" id="{D0972F3E-6DEA-3520-C1B1-9C144FC9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3097213" cy="4105275"/>
          </a:xfrm>
          <a:prstGeom prst="rect">
            <a:avLst/>
          </a:prstGeom>
          <a:solidFill>
            <a:srgbClr val="FCEFEE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電子入札システム（発注機関）</a:t>
            </a:r>
          </a:p>
        </p:txBody>
      </p:sp>
      <p:sp>
        <p:nvSpPr>
          <p:cNvPr id="29705" name="Rectangle 14">
            <a:extLst>
              <a:ext uri="{FF2B5EF4-FFF2-40B4-BE49-F238E27FC236}">
                <a16:creationId xmlns:a16="http://schemas.microsoft.com/office/drawing/2014/main" id="{DAD13101-E13A-5BF3-EAE9-D479C425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92375"/>
            <a:ext cx="5184775" cy="4105275"/>
          </a:xfrm>
          <a:prstGeom prst="rect">
            <a:avLst/>
          </a:prstGeom>
          <a:solidFill>
            <a:srgbClr val="E7E7FF"/>
          </a:solidFill>
          <a:ln w="38100">
            <a:solidFill>
              <a:srgbClr val="E7E7FF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電子入札システム（応札者）　　　　　</a:t>
            </a:r>
          </a:p>
        </p:txBody>
      </p:sp>
      <p:sp>
        <p:nvSpPr>
          <p:cNvPr id="29706" name="Line 16">
            <a:extLst>
              <a:ext uri="{FF2B5EF4-FFF2-40B4-BE49-F238E27FC236}">
                <a16:creationId xmlns:a16="http://schemas.microsoft.com/office/drawing/2014/main" id="{E19D8F21-9C13-A170-8338-04537D213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062163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7" name="AutoShape 15">
            <a:extLst>
              <a:ext uri="{FF2B5EF4-FFF2-40B4-BE49-F238E27FC236}">
                <a16:creationId xmlns:a16="http://schemas.microsoft.com/office/drawing/2014/main" id="{2AA057D5-6C84-B578-75F0-EAF265F98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2808287" cy="863600"/>
          </a:xfrm>
          <a:prstGeom prst="roundRect">
            <a:avLst>
              <a:gd name="adj" fmla="val 12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業者情報取込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　（紙入札業者）</a:t>
            </a:r>
          </a:p>
        </p:txBody>
      </p:sp>
      <p:sp>
        <p:nvSpPr>
          <p:cNvPr id="29708" name="Line 17">
            <a:extLst>
              <a:ext uri="{FF2B5EF4-FFF2-40B4-BE49-F238E27FC236}">
                <a16:creationId xmlns:a16="http://schemas.microsoft.com/office/drawing/2014/main" id="{C97A06AD-8997-A00C-C2BA-16E1BE2CE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844675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9" name="Text Box 18">
            <a:extLst>
              <a:ext uri="{FF2B5EF4-FFF2-40B4-BE49-F238E27FC236}">
                <a16:creationId xmlns:a16="http://schemas.microsoft.com/office/drawing/2014/main" id="{C42A06FB-BC73-FFAD-68A5-217CB06BF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00213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solidFill>
                  <a:srgbClr val="000066"/>
                </a:solidFill>
              </a:rPr>
              <a:t>登録業者名、業者番号を確認</a:t>
            </a:r>
          </a:p>
        </p:txBody>
      </p:sp>
      <p:sp>
        <p:nvSpPr>
          <p:cNvPr id="29710" name="AutoShape 19">
            <a:hlinkClick r:id="" action="ppaction://customshow?id=0&amp;return=true" highlightClick="1"/>
            <a:extLst>
              <a:ext uri="{FF2B5EF4-FFF2-40B4-BE49-F238E27FC236}">
                <a16:creationId xmlns:a16="http://schemas.microsoft.com/office/drawing/2014/main" id="{087BF175-62EC-F4F1-7195-B47BD620D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071813"/>
            <a:ext cx="4824413" cy="2662237"/>
          </a:xfrm>
          <a:prstGeom prst="roundRect">
            <a:avLst>
              <a:gd name="adj" fmla="val 374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66"/>
                </a:solidFill>
              </a:rPr>
              <a:t>　　●利用者登録</a:t>
            </a:r>
          </a:p>
        </p:txBody>
      </p:sp>
      <p:sp>
        <p:nvSpPr>
          <p:cNvPr id="29711" name="AutoShape 20">
            <a:extLst>
              <a:ext uri="{FF2B5EF4-FFF2-40B4-BE49-F238E27FC236}">
                <a16:creationId xmlns:a16="http://schemas.microsoft.com/office/drawing/2014/main" id="{29BFD79C-AECD-784B-ABFA-4B4D1F8D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576638"/>
            <a:ext cx="2447925" cy="503237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①IC</a:t>
            </a:r>
            <a:r>
              <a:rPr lang="ja-JP" altLang="en-US" sz="1800"/>
              <a:t>カードログイン</a:t>
            </a:r>
          </a:p>
        </p:txBody>
      </p:sp>
      <p:sp>
        <p:nvSpPr>
          <p:cNvPr id="29712" name="AutoShape 21">
            <a:extLst>
              <a:ext uri="{FF2B5EF4-FFF2-40B4-BE49-F238E27FC236}">
                <a16:creationId xmlns:a16="http://schemas.microsoft.com/office/drawing/2014/main" id="{3AFEC2AB-5F72-4B4E-0B3A-6AF18E7B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IC</a:t>
            </a:r>
            <a:r>
              <a:rPr lang="ja-JP" altLang="en-US" sz="1800"/>
              <a:t>カードセットアップ</a:t>
            </a:r>
          </a:p>
        </p:txBody>
      </p:sp>
      <p:sp>
        <p:nvSpPr>
          <p:cNvPr id="29713" name="AutoShape 22">
            <a:extLst>
              <a:ext uri="{FF2B5EF4-FFF2-40B4-BE49-F238E27FC236}">
                <a16:creationId xmlns:a16="http://schemas.microsoft.com/office/drawing/2014/main" id="{F52B8B6C-09F2-887D-F504-EC5EB103C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222750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②</a:t>
            </a:r>
            <a:r>
              <a:rPr lang="ja-JP" altLang="en-US" sz="1800"/>
              <a:t>資格審査情報検索</a:t>
            </a:r>
          </a:p>
        </p:txBody>
      </p:sp>
      <p:sp>
        <p:nvSpPr>
          <p:cNvPr id="29714" name="AutoShape 23">
            <a:extLst>
              <a:ext uri="{FF2B5EF4-FFF2-40B4-BE49-F238E27FC236}">
                <a16:creationId xmlns:a16="http://schemas.microsoft.com/office/drawing/2014/main" id="{8A59C723-0D9C-9C72-C489-6B4989B3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870450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③</a:t>
            </a:r>
            <a:r>
              <a:rPr lang="ja-JP" altLang="en-US" sz="1800"/>
              <a:t>業者情報登録</a:t>
            </a:r>
          </a:p>
        </p:txBody>
      </p:sp>
      <p:sp>
        <p:nvSpPr>
          <p:cNvPr id="29715" name="Line 24">
            <a:extLst>
              <a:ext uri="{FF2B5EF4-FFF2-40B4-BE49-F238E27FC236}">
                <a16:creationId xmlns:a16="http://schemas.microsoft.com/office/drawing/2014/main" id="{62AB36F8-686C-B626-902B-C56A03303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0370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6" name="Line 25">
            <a:extLst>
              <a:ext uri="{FF2B5EF4-FFF2-40B4-BE49-F238E27FC236}">
                <a16:creationId xmlns:a16="http://schemas.microsoft.com/office/drawing/2014/main" id="{B59D75D9-CD40-D398-87BA-3925578CF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6863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7" name="AutoShape 26">
            <a:extLst>
              <a:ext uri="{FF2B5EF4-FFF2-40B4-BE49-F238E27FC236}">
                <a16:creationId xmlns:a16="http://schemas.microsoft.com/office/drawing/2014/main" id="{B4EA2BB4-11D4-36C1-0BAC-FE789286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949950"/>
            <a:ext cx="3240088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電子入札システム利用可能</a:t>
            </a:r>
          </a:p>
        </p:txBody>
      </p:sp>
      <p:sp>
        <p:nvSpPr>
          <p:cNvPr id="29718" name="Line 27">
            <a:extLst>
              <a:ext uri="{FF2B5EF4-FFF2-40B4-BE49-F238E27FC236}">
                <a16:creationId xmlns:a16="http://schemas.microsoft.com/office/drawing/2014/main" id="{7F33A1A8-E6DC-9DD3-A777-A481727522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6610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9" name="AutoShape 28">
            <a:extLst>
              <a:ext uri="{FF2B5EF4-FFF2-40B4-BE49-F238E27FC236}">
                <a16:creationId xmlns:a16="http://schemas.microsoft.com/office/drawing/2014/main" id="{B395521C-DC5E-251B-8336-431F9290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2808287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電子入札業者として判断</a:t>
            </a:r>
          </a:p>
        </p:txBody>
      </p:sp>
      <p:sp>
        <p:nvSpPr>
          <p:cNvPr id="29720" name="Line 29">
            <a:extLst>
              <a:ext uri="{FF2B5EF4-FFF2-40B4-BE49-F238E27FC236}">
                <a16:creationId xmlns:a16="http://schemas.microsoft.com/office/drawing/2014/main" id="{263EB322-F3D7-1629-17EB-99A8FC0550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537368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1" name="Freeform 30">
            <a:extLst>
              <a:ext uri="{FF2B5EF4-FFF2-40B4-BE49-F238E27FC236}">
                <a16:creationId xmlns:a16="http://schemas.microsoft.com/office/drawing/2014/main" id="{18AACD8D-3942-81A8-94B4-60AEC530CEA2}"/>
              </a:ext>
            </a:extLst>
          </p:cNvPr>
          <p:cNvSpPr>
            <a:spLocks/>
          </p:cNvSpPr>
          <p:nvPr/>
        </p:nvSpPr>
        <p:spPr bwMode="auto">
          <a:xfrm>
            <a:off x="6804025" y="1484313"/>
            <a:ext cx="1584325" cy="2305050"/>
          </a:xfrm>
          <a:custGeom>
            <a:avLst/>
            <a:gdLst>
              <a:gd name="T0" fmla="*/ 2147483646 w 1225"/>
              <a:gd name="T1" fmla="*/ 0 h 1406"/>
              <a:gd name="T2" fmla="*/ 2147483646 w 1225"/>
              <a:gd name="T3" fmla="*/ 2147483646 h 1406"/>
              <a:gd name="T4" fmla="*/ 0 w 1225"/>
              <a:gd name="T5" fmla="*/ 2147483646 h 14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5" h="1406">
                <a:moveTo>
                  <a:pt x="1225" y="0"/>
                </a:moveTo>
                <a:lnTo>
                  <a:pt x="1225" y="1406"/>
                </a:lnTo>
                <a:lnTo>
                  <a:pt x="0" y="140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2" name="Freeform 31">
            <a:extLst>
              <a:ext uri="{FF2B5EF4-FFF2-40B4-BE49-F238E27FC236}">
                <a16:creationId xmlns:a16="http://schemas.microsoft.com/office/drawing/2014/main" id="{13A66DD1-85BE-DB17-FDFA-45F6B78F8A75}"/>
              </a:ext>
            </a:extLst>
          </p:cNvPr>
          <p:cNvSpPr>
            <a:spLocks/>
          </p:cNvSpPr>
          <p:nvPr/>
        </p:nvSpPr>
        <p:spPr bwMode="auto">
          <a:xfrm>
            <a:off x="4140200" y="2132013"/>
            <a:ext cx="431800" cy="2376487"/>
          </a:xfrm>
          <a:custGeom>
            <a:avLst/>
            <a:gdLst>
              <a:gd name="T0" fmla="*/ 0 w 453"/>
              <a:gd name="T1" fmla="*/ 0 h 1361"/>
              <a:gd name="T2" fmla="*/ 0 w 453"/>
              <a:gd name="T3" fmla="*/ 2147483646 h 1361"/>
              <a:gd name="T4" fmla="*/ 2147483646 w 453"/>
              <a:gd name="T5" fmla="*/ 2147483646 h 13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3" h="1361">
                <a:moveTo>
                  <a:pt x="0" y="0"/>
                </a:moveTo>
                <a:lnTo>
                  <a:pt x="0" y="1361"/>
                </a:lnTo>
                <a:lnTo>
                  <a:pt x="453" y="136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23" name="Rectangle 46">
            <a:extLst>
              <a:ext uri="{FF2B5EF4-FFF2-40B4-BE49-F238E27FC236}">
                <a16:creationId xmlns:a16="http://schemas.microsoft.com/office/drawing/2014/main" id="{0BC62965-1D0E-AB31-0A4C-A6F5C8A39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55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chemeClr val="tx2"/>
                </a:solidFill>
              </a:rPr>
              <a:t>③</a:t>
            </a:r>
            <a:endParaRPr lang="en-US" altLang="ja-JP" sz="4000">
              <a:solidFill>
                <a:schemeClr val="tx2"/>
              </a:solidFill>
            </a:endParaRPr>
          </a:p>
        </p:txBody>
      </p:sp>
      <p:sp>
        <p:nvSpPr>
          <p:cNvPr id="29724" name="スライド番号プレースホルダー 3">
            <a:extLst>
              <a:ext uri="{FF2B5EF4-FFF2-40B4-BE49-F238E27FC236}">
                <a16:creationId xmlns:a16="http://schemas.microsoft.com/office/drawing/2014/main" id="{B353E11F-7474-AB29-0A18-58C8A52C3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38FD7-9774-467E-B92A-A78319A036E4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2000"/>
          </a:p>
        </p:txBody>
      </p:sp>
      <p:sp>
        <p:nvSpPr>
          <p:cNvPr id="29725" name="AutoShape 6">
            <a:extLst>
              <a:ext uri="{FF2B5EF4-FFF2-40B4-BE49-F238E27FC236}">
                <a16:creationId xmlns:a16="http://schemas.microsoft.com/office/drawing/2014/main" id="{193421E2-5627-D667-CCAD-5BBA7879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628775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有資格業者名簿登録</a:t>
            </a:r>
          </a:p>
        </p:txBody>
      </p:sp>
      <p:sp>
        <p:nvSpPr>
          <p:cNvPr id="29726" name="AutoShape 4">
            <a:extLst>
              <a:ext uri="{FF2B5EF4-FFF2-40B4-BE49-F238E27FC236}">
                <a16:creationId xmlns:a16="http://schemas.microsoft.com/office/drawing/2014/main" id="{44851B46-D9FB-FED9-288A-A96FB797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入札参加資格申請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F063D0E-615E-A0E2-76DC-1842DB34D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1747" name="スライド番号プレースホルダー 3">
            <a:extLst>
              <a:ext uri="{FF2B5EF4-FFF2-40B4-BE49-F238E27FC236}">
                <a16:creationId xmlns:a16="http://schemas.microsoft.com/office/drawing/2014/main" id="{9B0FEF1B-A819-70F3-D0EF-023C89BD2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623B7-5B9B-41A1-8259-EB74685BB9A6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2000"/>
          </a:p>
        </p:txBody>
      </p:sp>
      <p:sp>
        <p:nvSpPr>
          <p:cNvPr id="31748" name="AutoShape 100">
            <a:extLst>
              <a:ext uri="{FF2B5EF4-FFF2-40B4-BE49-F238E27FC236}">
                <a16:creationId xmlns:a16="http://schemas.microsoft.com/office/drawing/2014/main" id="{7318C87F-9CAE-44BA-3A8D-942D3829E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" y="3140968"/>
            <a:ext cx="8448675" cy="8640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入力欄全てが必須項目となっております。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21EF891-FFD3-79DF-8185-F9F60D7CE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3796" name="スライド番号プレースホルダー 3">
            <a:extLst>
              <a:ext uri="{FF2B5EF4-FFF2-40B4-BE49-F238E27FC236}">
                <a16:creationId xmlns:a16="http://schemas.microsoft.com/office/drawing/2014/main" id="{DF92B9A3-66FF-A1AC-F514-D76A09A50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29C6F8-BB1B-44D9-A14A-A8534272CD66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2000"/>
          </a:p>
        </p:txBody>
      </p:sp>
      <p:sp>
        <p:nvSpPr>
          <p:cNvPr id="33797" name="AutoShape 100">
            <a:extLst>
              <a:ext uri="{FF2B5EF4-FFF2-40B4-BE49-F238E27FC236}">
                <a16:creationId xmlns:a16="http://schemas.microsoft.com/office/drawing/2014/main" id="{C5388D32-B6A2-5967-A71F-FE36FB3AA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14" y="3059973"/>
            <a:ext cx="8829675" cy="18573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メールアドレスについては、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代表窓口情報⇒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指名通知書到着通知のみ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カード利用部署情報⇒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指名通知書到着通知以外すべて</a:t>
            </a:r>
            <a:r>
              <a:rPr lang="ja-JP" altLang="en-US" sz="2400" dirty="0"/>
              <a:t>の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　 通知メールが送信されます。同一でも構いません。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531176-28D6-19A8-609B-ABFAC44FF4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8936" y="5301208"/>
            <a:ext cx="850577" cy="42068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AAB364F-48AD-645B-9DF9-5AAA444C2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5843" name="スライド番号プレースホルダー 3">
            <a:extLst>
              <a:ext uri="{FF2B5EF4-FFF2-40B4-BE49-F238E27FC236}">
                <a16:creationId xmlns:a16="http://schemas.microsoft.com/office/drawing/2014/main" id="{E6253B5A-7AD8-0615-5FD9-3AA01365B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D156B-53A5-40C0-9FA7-22DA110F84D7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2000"/>
          </a:p>
        </p:txBody>
      </p:sp>
      <p:sp>
        <p:nvSpPr>
          <p:cNvPr id="4" name="AutoShape 100">
            <a:extLst>
              <a:ext uri="{FF2B5EF4-FFF2-40B4-BE49-F238E27FC236}">
                <a16:creationId xmlns:a16="http://schemas.microsoft.com/office/drawing/2014/main" id="{6E05E75A-8015-837D-34F4-A36D66D4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960687"/>
            <a:ext cx="8448675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登録内容を確認してください。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1ABF3E8-5165-F921-70A5-15B4E772C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7307D506-CA52-371E-DBF2-58D119213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7467DD-8802-4E3A-935A-EF57C8778D56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20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837E38-AA24-CD86-29C3-470E0FEE90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11960" y="5301208"/>
            <a:ext cx="850577" cy="42068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" name="AutoShape 100">
            <a:extLst>
              <a:ext uri="{FF2B5EF4-FFF2-40B4-BE49-F238E27FC236}">
                <a16:creationId xmlns:a16="http://schemas.microsoft.com/office/drawing/2014/main" id="{78C765D9-9276-41F3-E009-CAB4D26E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960687"/>
            <a:ext cx="8448675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本画面は「変更」ボタンですが、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初回の登録は「登録」ボタンとなります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DF6D89E6-396F-34E8-25E7-1CEB1441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D72B63A9-DF7C-3FA4-90BB-E84042F1A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CEF317-ED0B-4B17-9555-1C9EE4B2AEF8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20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F100C4-68BF-BD3C-6943-0AAA52E83E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4008" y="3346106"/>
            <a:ext cx="850577" cy="42068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4D1B2226-E293-BC0A-B489-49E4AAC64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141"/>
            <a:ext cx="9144000" cy="4797718"/>
          </a:xfrm>
          <a:prstGeom prst="rect">
            <a:avLst/>
          </a:prstGeom>
        </p:spPr>
      </p:pic>
      <p:sp>
        <p:nvSpPr>
          <p:cNvPr id="41987" name="スライド番号プレースホルダー 3">
            <a:extLst>
              <a:ext uri="{FF2B5EF4-FFF2-40B4-BE49-F238E27FC236}">
                <a16:creationId xmlns:a16="http://schemas.microsoft.com/office/drawing/2014/main" id="{6D59B514-9BE1-3F69-B4E8-8B42AA794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46265-4149-4A40-8677-B8384B9ECE99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2000"/>
          </a:p>
        </p:txBody>
      </p:sp>
      <p:sp>
        <p:nvSpPr>
          <p:cNvPr id="4" name="AutoShape 100">
            <a:extLst>
              <a:ext uri="{FF2B5EF4-FFF2-40B4-BE49-F238E27FC236}">
                <a16:creationId xmlns:a16="http://schemas.microsoft.com/office/drawing/2014/main" id="{BBE553F5-7198-5496-31E3-0C6645AB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013176"/>
            <a:ext cx="8448675" cy="122413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「印刷」ボタンを押下すると、印刷に適した画面が表示されます。</a:t>
            </a:r>
            <a:endParaRPr lang="en-US" altLang="ja-JP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紙への印刷は、ブラウザの印刷機能をお使いください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>
            <a:extLst>
              <a:ext uri="{FF2B5EF4-FFF2-40B4-BE49-F238E27FC236}">
                <a16:creationId xmlns:a16="http://schemas.microsoft.com/office/drawing/2014/main" id="{862EFFEB-C98E-981C-C6E0-734417EF4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054100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認定</a:t>
            </a:r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97420872-CA98-A2A6-D112-2B00849CE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5184775" cy="5976937"/>
          </a:xfrm>
          <a:prstGeom prst="rect">
            <a:avLst/>
          </a:prstGeom>
          <a:noFill/>
          <a:ln w="38100">
            <a:solidFill>
              <a:srgbClr val="E7E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2E642DA5-900A-B8F0-EFC2-E72C3F9CA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3097213" cy="59039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1" name="AutoShape 10">
            <a:extLst>
              <a:ext uri="{FF2B5EF4-FFF2-40B4-BE49-F238E27FC236}">
                <a16:creationId xmlns:a16="http://schemas.microsoft.com/office/drawing/2014/main" id="{6DF11C15-3D94-2293-54F5-042AC710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応札者</a:t>
            </a:r>
          </a:p>
        </p:txBody>
      </p:sp>
      <p:sp>
        <p:nvSpPr>
          <p:cNvPr id="4102" name="AutoShape 11">
            <a:extLst>
              <a:ext uri="{FF2B5EF4-FFF2-40B4-BE49-F238E27FC236}">
                <a16:creationId xmlns:a16="http://schemas.microsoft.com/office/drawing/2014/main" id="{85602DC6-CEBE-BFEB-1A7A-2393516F1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EFAE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発注機関</a:t>
            </a:r>
          </a:p>
        </p:txBody>
      </p:sp>
      <p:sp>
        <p:nvSpPr>
          <p:cNvPr id="4103" name="Line 12">
            <a:extLst>
              <a:ext uri="{FF2B5EF4-FFF2-40B4-BE49-F238E27FC236}">
                <a16:creationId xmlns:a16="http://schemas.microsoft.com/office/drawing/2014/main" id="{AC517156-6516-3323-C1DB-593B26294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12684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Rectangle 13">
            <a:extLst>
              <a:ext uri="{FF2B5EF4-FFF2-40B4-BE49-F238E27FC236}">
                <a16:creationId xmlns:a16="http://schemas.microsoft.com/office/drawing/2014/main" id="{D11C0171-3D06-C174-083C-345D94A2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3097213" cy="4105275"/>
          </a:xfrm>
          <a:prstGeom prst="rect">
            <a:avLst/>
          </a:prstGeom>
          <a:solidFill>
            <a:srgbClr val="FCEFEE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電子入札システム（発注機関）</a:t>
            </a:r>
          </a:p>
        </p:txBody>
      </p:sp>
      <p:sp>
        <p:nvSpPr>
          <p:cNvPr id="4105" name="Rectangle 14">
            <a:extLst>
              <a:ext uri="{FF2B5EF4-FFF2-40B4-BE49-F238E27FC236}">
                <a16:creationId xmlns:a16="http://schemas.microsoft.com/office/drawing/2014/main" id="{968F13EB-909D-2769-BDBC-07D13B73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92375"/>
            <a:ext cx="5184775" cy="4105275"/>
          </a:xfrm>
          <a:prstGeom prst="rect">
            <a:avLst/>
          </a:prstGeom>
          <a:solidFill>
            <a:srgbClr val="E7E7FF"/>
          </a:solidFill>
          <a:ln w="38100">
            <a:solidFill>
              <a:srgbClr val="E7E7FF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電子入札システム（応札者）　　　　　</a:t>
            </a:r>
          </a:p>
        </p:txBody>
      </p:sp>
      <p:sp>
        <p:nvSpPr>
          <p:cNvPr id="4106" name="AutoShape 15">
            <a:extLst>
              <a:ext uri="{FF2B5EF4-FFF2-40B4-BE49-F238E27FC236}">
                <a16:creationId xmlns:a16="http://schemas.microsoft.com/office/drawing/2014/main" id="{ED4B1A51-BE11-08E5-455D-2C8830670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2808287" cy="863600"/>
          </a:xfrm>
          <a:prstGeom prst="roundRect">
            <a:avLst>
              <a:gd name="adj" fmla="val 12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業者情報取込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　（紙入札業者）</a:t>
            </a:r>
          </a:p>
        </p:txBody>
      </p:sp>
      <p:sp>
        <p:nvSpPr>
          <p:cNvPr id="4107" name="Line 16">
            <a:extLst>
              <a:ext uri="{FF2B5EF4-FFF2-40B4-BE49-F238E27FC236}">
                <a16:creationId xmlns:a16="http://schemas.microsoft.com/office/drawing/2014/main" id="{3C594AA0-B4C0-5AEA-FBEF-D4AC34498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062163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8" name="Line 17">
            <a:extLst>
              <a:ext uri="{FF2B5EF4-FFF2-40B4-BE49-F238E27FC236}">
                <a16:creationId xmlns:a16="http://schemas.microsoft.com/office/drawing/2014/main" id="{F969C7F9-08E5-72F6-78A0-3FA8DFE8A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844675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9" name="Text Box 18">
            <a:extLst>
              <a:ext uri="{FF2B5EF4-FFF2-40B4-BE49-F238E27FC236}">
                <a16:creationId xmlns:a16="http://schemas.microsoft.com/office/drawing/2014/main" id="{9C2EEAF6-868D-3F52-41B9-9A57D993F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00213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solidFill>
                  <a:srgbClr val="000066"/>
                </a:solidFill>
              </a:rPr>
              <a:t>登録業者名、業者番号を確認</a:t>
            </a:r>
          </a:p>
        </p:txBody>
      </p:sp>
      <p:sp>
        <p:nvSpPr>
          <p:cNvPr id="4110" name="AutoShape 19">
            <a:hlinkClick r:id="" action="ppaction://customshow?id=0&amp;return=true" highlightClick="1"/>
            <a:extLst>
              <a:ext uri="{FF2B5EF4-FFF2-40B4-BE49-F238E27FC236}">
                <a16:creationId xmlns:a16="http://schemas.microsoft.com/office/drawing/2014/main" id="{06227031-EF31-66BB-9F9D-F2BFF039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071813"/>
            <a:ext cx="4824413" cy="2662237"/>
          </a:xfrm>
          <a:prstGeom prst="roundRect">
            <a:avLst>
              <a:gd name="adj" fmla="val 374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66"/>
                </a:solidFill>
              </a:rPr>
              <a:t>　　●利用者登録</a:t>
            </a:r>
          </a:p>
        </p:txBody>
      </p:sp>
      <p:sp>
        <p:nvSpPr>
          <p:cNvPr id="4111" name="AutoShape 20">
            <a:extLst>
              <a:ext uri="{FF2B5EF4-FFF2-40B4-BE49-F238E27FC236}">
                <a16:creationId xmlns:a16="http://schemas.microsoft.com/office/drawing/2014/main" id="{9916797D-CAB3-404F-FA74-60A201825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576638"/>
            <a:ext cx="2447925" cy="503237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①IC</a:t>
            </a:r>
            <a:r>
              <a:rPr lang="ja-JP" altLang="en-US" sz="1800"/>
              <a:t>カードログイン</a:t>
            </a:r>
          </a:p>
        </p:txBody>
      </p:sp>
      <p:sp>
        <p:nvSpPr>
          <p:cNvPr id="4112" name="AutoShape 21">
            <a:extLst>
              <a:ext uri="{FF2B5EF4-FFF2-40B4-BE49-F238E27FC236}">
                <a16:creationId xmlns:a16="http://schemas.microsoft.com/office/drawing/2014/main" id="{900D481D-D01A-64E7-F5EF-B1C1352A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IC</a:t>
            </a:r>
            <a:r>
              <a:rPr lang="ja-JP" altLang="en-US" sz="1800"/>
              <a:t>カードセットアップ</a:t>
            </a:r>
          </a:p>
        </p:txBody>
      </p:sp>
      <p:sp>
        <p:nvSpPr>
          <p:cNvPr id="4113" name="AutoShape 22">
            <a:extLst>
              <a:ext uri="{FF2B5EF4-FFF2-40B4-BE49-F238E27FC236}">
                <a16:creationId xmlns:a16="http://schemas.microsoft.com/office/drawing/2014/main" id="{94DCD46D-AD22-3A47-6B61-651028C20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222750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②</a:t>
            </a:r>
            <a:r>
              <a:rPr lang="ja-JP" altLang="en-US" sz="1800"/>
              <a:t>資格審査情報検索</a:t>
            </a:r>
          </a:p>
        </p:txBody>
      </p:sp>
      <p:sp>
        <p:nvSpPr>
          <p:cNvPr id="4114" name="AutoShape 23">
            <a:extLst>
              <a:ext uri="{FF2B5EF4-FFF2-40B4-BE49-F238E27FC236}">
                <a16:creationId xmlns:a16="http://schemas.microsoft.com/office/drawing/2014/main" id="{074B2AB6-37F5-22AF-FE6D-9C710BDC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870450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③</a:t>
            </a:r>
            <a:r>
              <a:rPr lang="ja-JP" altLang="en-US" sz="1800"/>
              <a:t>業者情報登録</a:t>
            </a:r>
          </a:p>
        </p:txBody>
      </p:sp>
      <p:sp>
        <p:nvSpPr>
          <p:cNvPr id="4115" name="Line 24">
            <a:extLst>
              <a:ext uri="{FF2B5EF4-FFF2-40B4-BE49-F238E27FC236}">
                <a16:creationId xmlns:a16="http://schemas.microsoft.com/office/drawing/2014/main" id="{69B9E96D-D464-8BB1-B0AF-0903B9B87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0767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6" name="Line 25">
            <a:extLst>
              <a:ext uri="{FF2B5EF4-FFF2-40B4-BE49-F238E27FC236}">
                <a16:creationId xmlns:a16="http://schemas.microsoft.com/office/drawing/2014/main" id="{A2EA70AC-8884-26E1-C3F9-DBB6493B8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72598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7" name="AutoShape 26">
            <a:extLst>
              <a:ext uri="{FF2B5EF4-FFF2-40B4-BE49-F238E27FC236}">
                <a16:creationId xmlns:a16="http://schemas.microsoft.com/office/drawing/2014/main" id="{158631FA-4ECA-C0A4-BEEC-A3172920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949950"/>
            <a:ext cx="3240088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電子入札システム利用可能</a:t>
            </a:r>
          </a:p>
        </p:txBody>
      </p:sp>
      <p:sp>
        <p:nvSpPr>
          <p:cNvPr id="4118" name="Line 27">
            <a:extLst>
              <a:ext uri="{FF2B5EF4-FFF2-40B4-BE49-F238E27FC236}">
                <a16:creationId xmlns:a16="http://schemas.microsoft.com/office/drawing/2014/main" id="{8BB42BB1-D305-9235-CCD6-DF15FF295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6610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9" name="AutoShape 28">
            <a:extLst>
              <a:ext uri="{FF2B5EF4-FFF2-40B4-BE49-F238E27FC236}">
                <a16:creationId xmlns:a16="http://schemas.microsoft.com/office/drawing/2014/main" id="{73DAD3DB-1E1B-A24D-9933-EC78FE14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2808287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電子入札業者として判断</a:t>
            </a:r>
          </a:p>
        </p:txBody>
      </p:sp>
      <p:sp>
        <p:nvSpPr>
          <p:cNvPr id="4120" name="Line 29">
            <a:extLst>
              <a:ext uri="{FF2B5EF4-FFF2-40B4-BE49-F238E27FC236}">
                <a16:creationId xmlns:a16="http://schemas.microsoft.com/office/drawing/2014/main" id="{4383566B-E7CC-4302-7A23-3D5AD1140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537368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1" name="Freeform 30">
            <a:extLst>
              <a:ext uri="{FF2B5EF4-FFF2-40B4-BE49-F238E27FC236}">
                <a16:creationId xmlns:a16="http://schemas.microsoft.com/office/drawing/2014/main" id="{D84E05BC-9C2E-86D2-FF64-816AB5F1331C}"/>
              </a:ext>
            </a:extLst>
          </p:cNvPr>
          <p:cNvSpPr>
            <a:spLocks/>
          </p:cNvSpPr>
          <p:nvPr/>
        </p:nvSpPr>
        <p:spPr bwMode="auto">
          <a:xfrm>
            <a:off x="6683375" y="1504950"/>
            <a:ext cx="1584325" cy="2305050"/>
          </a:xfrm>
          <a:custGeom>
            <a:avLst/>
            <a:gdLst>
              <a:gd name="T0" fmla="*/ 2147483646 w 1225"/>
              <a:gd name="T1" fmla="*/ 0 h 1406"/>
              <a:gd name="T2" fmla="*/ 2147483646 w 1225"/>
              <a:gd name="T3" fmla="*/ 2147483646 h 1406"/>
              <a:gd name="T4" fmla="*/ 0 w 1225"/>
              <a:gd name="T5" fmla="*/ 2147483646 h 14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5" h="1406">
                <a:moveTo>
                  <a:pt x="1225" y="0"/>
                </a:moveTo>
                <a:lnTo>
                  <a:pt x="1225" y="1406"/>
                </a:lnTo>
                <a:lnTo>
                  <a:pt x="0" y="140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2" name="Freeform 31">
            <a:extLst>
              <a:ext uri="{FF2B5EF4-FFF2-40B4-BE49-F238E27FC236}">
                <a16:creationId xmlns:a16="http://schemas.microsoft.com/office/drawing/2014/main" id="{7A31AA9C-29AA-0554-F8CB-69B11FD00A8C}"/>
              </a:ext>
            </a:extLst>
          </p:cNvPr>
          <p:cNvSpPr>
            <a:spLocks/>
          </p:cNvSpPr>
          <p:nvPr/>
        </p:nvSpPr>
        <p:spPr bwMode="auto">
          <a:xfrm>
            <a:off x="4140200" y="2132013"/>
            <a:ext cx="431800" cy="2376487"/>
          </a:xfrm>
          <a:custGeom>
            <a:avLst/>
            <a:gdLst>
              <a:gd name="T0" fmla="*/ 0 w 453"/>
              <a:gd name="T1" fmla="*/ 0 h 1361"/>
              <a:gd name="T2" fmla="*/ 0 w 453"/>
              <a:gd name="T3" fmla="*/ 2147483646 h 1361"/>
              <a:gd name="T4" fmla="*/ 2147483646 w 453"/>
              <a:gd name="T5" fmla="*/ 2147483646 h 13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3" h="1361">
                <a:moveTo>
                  <a:pt x="0" y="0"/>
                </a:moveTo>
                <a:lnTo>
                  <a:pt x="0" y="1361"/>
                </a:lnTo>
                <a:lnTo>
                  <a:pt x="453" y="136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Rectangle 46">
            <a:extLst>
              <a:ext uri="{FF2B5EF4-FFF2-40B4-BE49-F238E27FC236}">
                <a16:creationId xmlns:a16="http://schemas.microsoft.com/office/drawing/2014/main" id="{0854C506-C493-9A0C-602A-059BEF80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55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>
                <a:solidFill>
                  <a:schemeClr val="tx2"/>
                </a:solidFill>
              </a:rPr>
              <a:t>①</a:t>
            </a:r>
          </a:p>
        </p:txBody>
      </p:sp>
      <p:sp>
        <p:nvSpPr>
          <p:cNvPr id="4124" name="スライド番号プレースホルダー 4">
            <a:extLst>
              <a:ext uri="{FF2B5EF4-FFF2-40B4-BE49-F238E27FC236}">
                <a16:creationId xmlns:a16="http://schemas.microsoft.com/office/drawing/2014/main" id="{DBAB7D1C-C152-5BF8-7F87-788220A0A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9738" y="6256338"/>
            <a:ext cx="21336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A8B7C0-40BF-4F03-BEF4-B03B5174F3F9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2000"/>
          </a:p>
        </p:txBody>
      </p:sp>
      <p:sp>
        <p:nvSpPr>
          <p:cNvPr id="4125" name="AutoShape 4">
            <a:extLst>
              <a:ext uri="{FF2B5EF4-FFF2-40B4-BE49-F238E27FC236}">
                <a16:creationId xmlns:a16="http://schemas.microsoft.com/office/drawing/2014/main" id="{11B60AB1-0231-9D86-C6E1-85C224C1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入札参加資格申請</a:t>
            </a:r>
          </a:p>
        </p:txBody>
      </p:sp>
      <p:sp>
        <p:nvSpPr>
          <p:cNvPr id="4126" name="AutoShape 6">
            <a:extLst>
              <a:ext uri="{FF2B5EF4-FFF2-40B4-BE49-F238E27FC236}">
                <a16:creationId xmlns:a16="http://schemas.microsoft.com/office/drawing/2014/main" id="{64FCB4D6-1C1B-0D0A-9B5B-D854F7CFA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628775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有資格業者名簿登録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B1E25F-F01F-D105-C81B-4942FA00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9" y="1319054"/>
            <a:ext cx="9063503" cy="304815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90AD37-CAA4-29AC-0359-BF38D33A35DE}"/>
              </a:ext>
            </a:extLst>
          </p:cNvPr>
          <p:cNvSpPr/>
          <p:nvPr/>
        </p:nvSpPr>
        <p:spPr>
          <a:xfrm>
            <a:off x="358140" y="3934301"/>
            <a:ext cx="413004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▶新潟市電子入札システム（物品）へのログイン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85F3A6A-BA9E-C3CF-3C5F-6F0F24C028A1}"/>
              </a:ext>
            </a:extLst>
          </p:cNvPr>
          <p:cNvSpPr txBox="1"/>
          <p:nvPr/>
        </p:nvSpPr>
        <p:spPr>
          <a:xfrm>
            <a:off x="299328" y="469011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イメージ図</a:t>
            </a:r>
          </a:p>
        </p:txBody>
      </p:sp>
      <p:sp>
        <p:nvSpPr>
          <p:cNvPr id="8" name="矢印: 上 7">
            <a:extLst>
              <a:ext uri="{FF2B5EF4-FFF2-40B4-BE49-F238E27FC236}">
                <a16:creationId xmlns:a16="http://schemas.microsoft.com/office/drawing/2014/main" id="{6FAD7C8D-6CBB-5A69-31AA-48911329F5CA}"/>
              </a:ext>
            </a:extLst>
          </p:cNvPr>
          <p:cNvSpPr/>
          <p:nvPr/>
        </p:nvSpPr>
        <p:spPr>
          <a:xfrm rot="18777491">
            <a:off x="4312562" y="4276459"/>
            <a:ext cx="185847" cy="28199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38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3CE6AFBF-1EF6-F62F-0F5B-9E96CA061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1" y="0"/>
            <a:ext cx="8602697" cy="6858000"/>
          </a:xfrm>
          <a:prstGeom prst="rect">
            <a:avLst/>
          </a:prstGeom>
        </p:spPr>
      </p:pic>
      <p:sp>
        <p:nvSpPr>
          <p:cNvPr id="13315" name="スライド番号プレースホルダー 3">
            <a:extLst>
              <a:ext uri="{FF2B5EF4-FFF2-40B4-BE49-F238E27FC236}">
                <a16:creationId xmlns:a16="http://schemas.microsoft.com/office/drawing/2014/main" id="{5EACD66F-ED6B-C04C-26B8-27F095F58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BFA816-C482-420C-9E2A-BBBEFB78F226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573B06-FC3C-C9F2-30AC-A151945F0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191" y="2935830"/>
            <a:ext cx="1152128" cy="28803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F4471F7-2255-E1E2-A339-4B19AA028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1" y="0"/>
            <a:ext cx="8602697" cy="6858000"/>
          </a:xfrm>
          <a:prstGeom prst="rect">
            <a:avLst/>
          </a:prstGeom>
        </p:spPr>
      </p:pic>
      <p:sp>
        <p:nvSpPr>
          <p:cNvPr id="15363" name="スライド番号プレースホルダー 3">
            <a:extLst>
              <a:ext uri="{FF2B5EF4-FFF2-40B4-BE49-F238E27FC236}">
                <a16:creationId xmlns:a16="http://schemas.microsoft.com/office/drawing/2014/main" id="{ABF7787B-B964-EECA-0BC0-7EA79FFF9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386AC-9A16-4B41-AD43-D13DFE05FF75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0EAC7E-5ED7-5909-9C4C-D1F66F88C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894" y="2431774"/>
            <a:ext cx="1152128" cy="28803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D1D11676-42A8-C7CF-6099-8D516279F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17411" name="スライド番号プレースホルダー 3">
            <a:extLst>
              <a:ext uri="{FF2B5EF4-FFF2-40B4-BE49-F238E27FC236}">
                <a16:creationId xmlns:a16="http://schemas.microsoft.com/office/drawing/2014/main" id="{A8CDAD0C-C933-39F5-8CB3-B0A4D8062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ED84DD-C956-46B3-B29B-B9C3986F7E87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200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5A5E94-693A-43C8-7D2B-2C156521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6" y="1748714"/>
            <a:ext cx="792088" cy="32302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05EC6775-ABD3-EF35-5B3E-630091726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sp>
        <p:nvSpPr>
          <p:cNvPr id="19459" name="Rectangle 5">
            <a:extLst>
              <a:ext uri="{FF2B5EF4-FFF2-40B4-BE49-F238E27FC236}">
                <a16:creationId xmlns:a16="http://schemas.microsoft.com/office/drawing/2014/main" id="{AAB4DB11-65AA-9EF7-815D-DE9B81BE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73" y="3826060"/>
            <a:ext cx="792088" cy="32302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9460" name="スライド番号プレースホルダー 3">
            <a:extLst>
              <a:ext uri="{FF2B5EF4-FFF2-40B4-BE49-F238E27FC236}">
                <a16:creationId xmlns:a16="http://schemas.microsoft.com/office/drawing/2014/main" id="{FB088C72-CF4A-87DB-E402-C8D5CFB3B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9D6E21-2580-47D9-BC81-A64CBD494F28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ja-JP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541342F-7D0F-2DFA-2C92-E589F97CF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912"/>
            <a:ext cx="9144000" cy="4908176"/>
          </a:xfrm>
          <a:prstGeom prst="rect">
            <a:avLst/>
          </a:prstGeom>
        </p:spPr>
      </p:pic>
      <p:pic>
        <p:nvPicPr>
          <p:cNvPr id="5" name="図 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4934A8D5-110C-236E-FA33-734478A32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80" y="2030730"/>
            <a:ext cx="3672840" cy="2796540"/>
          </a:xfrm>
          <a:prstGeom prst="rect">
            <a:avLst/>
          </a:prstGeom>
        </p:spPr>
      </p:pic>
      <p:sp>
        <p:nvSpPr>
          <p:cNvPr id="21507" name="Rectangle 5">
            <a:extLst>
              <a:ext uri="{FF2B5EF4-FFF2-40B4-BE49-F238E27FC236}">
                <a16:creationId xmlns:a16="http://schemas.microsoft.com/office/drawing/2014/main" id="{EA4C054E-431F-040F-DC31-FFEDDC04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78" y="4313221"/>
            <a:ext cx="1224136" cy="467155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41135B55-BA91-6EE4-D731-196E1631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926" y="3151854"/>
            <a:ext cx="1440160" cy="349306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09" name="AutoShape 100">
            <a:extLst>
              <a:ext uri="{FF2B5EF4-FFF2-40B4-BE49-F238E27FC236}">
                <a16:creationId xmlns:a16="http://schemas.microsoft.com/office/drawing/2014/main" id="{35E9475C-05E3-4BFD-80A6-02906F83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4868863"/>
            <a:ext cx="8474075" cy="9366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lIns="74295" tIns="8890" rIns="74295" bIns="88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PIN</a:t>
            </a:r>
            <a:r>
              <a:rPr lang="ja-JP" altLang="en-US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番号を各民間認証局の規定回数を間違って入力すると、</a:t>
            </a:r>
            <a:endParaRPr lang="en-US" altLang="ja-JP" sz="24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IC</a:t>
            </a:r>
            <a:r>
              <a:rPr lang="ja-JP" altLang="en-US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カードがロックされますのでご注意ください。</a:t>
            </a:r>
            <a:endParaRPr lang="ja-JP" altLang="en-US" sz="2400"/>
          </a:p>
        </p:txBody>
      </p:sp>
      <p:sp>
        <p:nvSpPr>
          <p:cNvPr id="21510" name="スライド番号プレースホルダー 3">
            <a:extLst>
              <a:ext uri="{FF2B5EF4-FFF2-40B4-BE49-F238E27FC236}">
                <a16:creationId xmlns:a16="http://schemas.microsoft.com/office/drawing/2014/main" id="{2AD3D5B1-89EE-A5F5-D929-BA55EE379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DA9B9-6B79-45F2-8C7C-F2F5A6A057EA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>
            <a:extLst>
              <a:ext uri="{FF2B5EF4-FFF2-40B4-BE49-F238E27FC236}">
                <a16:creationId xmlns:a16="http://schemas.microsoft.com/office/drawing/2014/main" id="{8AE949ED-6929-CB44-06CC-455BEEBF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054100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認定</a:t>
            </a:r>
          </a:p>
        </p:txBody>
      </p:sp>
      <p:sp>
        <p:nvSpPr>
          <p:cNvPr id="23555" name="Rectangle 8">
            <a:extLst>
              <a:ext uri="{FF2B5EF4-FFF2-40B4-BE49-F238E27FC236}">
                <a16:creationId xmlns:a16="http://schemas.microsoft.com/office/drawing/2014/main" id="{476DD94B-165B-ABC3-0CA2-3117959BB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5184775" cy="5976937"/>
          </a:xfrm>
          <a:prstGeom prst="rect">
            <a:avLst/>
          </a:prstGeom>
          <a:noFill/>
          <a:ln w="38100">
            <a:solidFill>
              <a:srgbClr val="E7E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56" name="Rectangle 9">
            <a:extLst>
              <a:ext uri="{FF2B5EF4-FFF2-40B4-BE49-F238E27FC236}">
                <a16:creationId xmlns:a16="http://schemas.microsoft.com/office/drawing/2014/main" id="{515B3A1D-9E40-6682-2FFD-C49F25E1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3097213" cy="59039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57" name="AutoShape 10">
            <a:extLst>
              <a:ext uri="{FF2B5EF4-FFF2-40B4-BE49-F238E27FC236}">
                <a16:creationId xmlns:a16="http://schemas.microsoft.com/office/drawing/2014/main" id="{C8DC1BA4-1C94-C527-2098-FACA5E181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応札者</a:t>
            </a:r>
          </a:p>
        </p:txBody>
      </p:sp>
      <p:sp>
        <p:nvSpPr>
          <p:cNvPr id="23558" name="AutoShape 11">
            <a:extLst>
              <a:ext uri="{FF2B5EF4-FFF2-40B4-BE49-F238E27FC236}">
                <a16:creationId xmlns:a16="http://schemas.microsoft.com/office/drawing/2014/main" id="{18EC2CFC-8AE2-4D88-020A-39C00C80C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33375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EFAE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発注機関</a:t>
            </a:r>
          </a:p>
        </p:txBody>
      </p:sp>
      <p:sp>
        <p:nvSpPr>
          <p:cNvPr id="23559" name="Line 12">
            <a:extLst>
              <a:ext uri="{FF2B5EF4-FFF2-40B4-BE49-F238E27FC236}">
                <a16:creationId xmlns:a16="http://schemas.microsoft.com/office/drawing/2014/main" id="{A66D12E1-A63E-5823-6BE5-12A04D4B1B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12684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0" name="Rectangle 13">
            <a:extLst>
              <a:ext uri="{FF2B5EF4-FFF2-40B4-BE49-F238E27FC236}">
                <a16:creationId xmlns:a16="http://schemas.microsoft.com/office/drawing/2014/main" id="{CE4DB614-FE15-8E26-F0D4-B6AF05155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3097213" cy="4105275"/>
          </a:xfrm>
          <a:prstGeom prst="rect">
            <a:avLst/>
          </a:prstGeom>
          <a:solidFill>
            <a:srgbClr val="FCEFEE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電子入札システム（発注機関）</a:t>
            </a:r>
          </a:p>
        </p:txBody>
      </p:sp>
      <p:sp>
        <p:nvSpPr>
          <p:cNvPr id="23561" name="Rectangle 14">
            <a:extLst>
              <a:ext uri="{FF2B5EF4-FFF2-40B4-BE49-F238E27FC236}">
                <a16:creationId xmlns:a16="http://schemas.microsoft.com/office/drawing/2014/main" id="{D03D53E6-311D-FD53-8AA8-505313F98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92375"/>
            <a:ext cx="5184775" cy="4105275"/>
          </a:xfrm>
          <a:prstGeom prst="rect">
            <a:avLst/>
          </a:prstGeom>
          <a:solidFill>
            <a:srgbClr val="E7E7FF"/>
          </a:solidFill>
          <a:ln w="38100">
            <a:solidFill>
              <a:srgbClr val="E7E7FF"/>
            </a:solidFill>
            <a:miter lim="800000"/>
            <a:headEnd/>
            <a:tailEnd/>
          </a:ln>
        </p:spPr>
        <p:txBody>
          <a:bodyPr wrap="none"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600" b="1"/>
              <a:t>電子入札システム（応札者）　　　　　</a:t>
            </a:r>
          </a:p>
        </p:txBody>
      </p:sp>
      <p:sp>
        <p:nvSpPr>
          <p:cNvPr id="23562" name="AutoShape 15">
            <a:extLst>
              <a:ext uri="{FF2B5EF4-FFF2-40B4-BE49-F238E27FC236}">
                <a16:creationId xmlns:a16="http://schemas.microsoft.com/office/drawing/2014/main" id="{91451360-CBFF-76CE-FE89-B2FC450F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925763"/>
            <a:ext cx="2808287" cy="863600"/>
          </a:xfrm>
          <a:prstGeom prst="roundRect">
            <a:avLst>
              <a:gd name="adj" fmla="val 12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業者情報取込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　（紙入札業者）</a:t>
            </a:r>
          </a:p>
        </p:txBody>
      </p:sp>
      <p:sp>
        <p:nvSpPr>
          <p:cNvPr id="23563" name="Line 16">
            <a:extLst>
              <a:ext uri="{FF2B5EF4-FFF2-40B4-BE49-F238E27FC236}">
                <a16:creationId xmlns:a16="http://schemas.microsoft.com/office/drawing/2014/main" id="{0BA4516C-4DEF-3F6E-4235-E4598DEAA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2062163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4" name="Line 17">
            <a:extLst>
              <a:ext uri="{FF2B5EF4-FFF2-40B4-BE49-F238E27FC236}">
                <a16:creationId xmlns:a16="http://schemas.microsoft.com/office/drawing/2014/main" id="{919D0597-5EFF-5F29-B3C5-2109F7A8F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844675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5" name="Text Box 18">
            <a:extLst>
              <a:ext uri="{FF2B5EF4-FFF2-40B4-BE49-F238E27FC236}">
                <a16:creationId xmlns:a16="http://schemas.microsoft.com/office/drawing/2014/main" id="{83AD1C3E-F40E-045B-D635-31BE9C909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700213"/>
            <a:ext cx="3960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solidFill>
                  <a:srgbClr val="000066"/>
                </a:solidFill>
              </a:rPr>
              <a:t>登録業者名、業者番号を確認</a:t>
            </a:r>
          </a:p>
        </p:txBody>
      </p:sp>
      <p:sp>
        <p:nvSpPr>
          <p:cNvPr id="23566" name="AutoShape 19">
            <a:hlinkClick r:id="" action="ppaction://customshow?id=0&amp;return=true" highlightClick="1"/>
            <a:extLst>
              <a:ext uri="{FF2B5EF4-FFF2-40B4-BE49-F238E27FC236}">
                <a16:creationId xmlns:a16="http://schemas.microsoft.com/office/drawing/2014/main" id="{2B6C1C0C-9269-45CB-BBAC-5F72AAF2C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071813"/>
            <a:ext cx="4824413" cy="2662237"/>
          </a:xfrm>
          <a:prstGeom prst="roundRect">
            <a:avLst>
              <a:gd name="adj" fmla="val 374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66"/>
                </a:solidFill>
              </a:rPr>
              <a:t>　　●利用者登録</a:t>
            </a:r>
          </a:p>
        </p:txBody>
      </p:sp>
      <p:sp>
        <p:nvSpPr>
          <p:cNvPr id="23567" name="AutoShape 20">
            <a:extLst>
              <a:ext uri="{FF2B5EF4-FFF2-40B4-BE49-F238E27FC236}">
                <a16:creationId xmlns:a16="http://schemas.microsoft.com/office/drawing/2014/main" id="{C7C70B9E-621D-7E6D-B4B7-D1DE4456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576638"/>
            <a:ext cx="2447925" cy="503237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①IC</a:t>
            </a:r>
            <a:r>
              <a:rPr lang="ja-JP" altLang="en-US" sz="1800"/>
              <a:t>カードログイン</a:t>
            </a:r>
          </a:p>
        </p:txBody>
      </p:sp>
      <p:sp>
        <p:nvSpPr>
          <p:cNvPr id="23568" name="AutoShape 21">
            <a:extLst>
              <a:ext uri="{FF2B5EF4-FFF2-40B4-BE49-F238E27FC236}">
                <a16:creationId xmlns:a16="http://schemas.microsoft.com/office/drawing/2014/main" id="{FE6EB102-9F71-A2BA-0461-076E368AD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IC</a:t>
            </a:r>
            <a:r>
              <a:rPr lang="ja-JP" altLang="en-US" sz="1800"/>
              <a:t>カードセットアップ</a:t>
            </a:r>
          </a:p>
        </p:txBody>
      </p:sp>
      <p:sp>
        <p:nvSpPr>
          <p:cNvPr id="23569" name="AutoShape 22">
            <a:extLst>
              <a:ext uri="{FF2B5EF4-FFF2-40B4-BE49-F238E27FC236}">
                <a16:creationId xmlns:a16="http://schemas.microsoft.com/office/drawing/2014/main" id="{794336D8-B488-4F35-E0AF-E81F6CD2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222750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②</a:t>
            </a:r>
            <a:r>
              <a:rPr lang="ja-JP" altLang="en-US" sz="1800"/>
              <a:t>資格審査情報検索</a:t>
            </a:r>
          </a:p>
        </p:txBody>
      </p:sp>
      <p:sp>
        <p:nvSpPr>
          <p:cNvPr id="23570" name="AutoShape 23">
            <a:extLst>
              <a:ext uri="{FF2B5EF4-FFF2-40B4-BE49-F238E27FC236}">
                <a16:creationId xmlns:a16="http://schemas.microsoft.com/office/drawing/2014/main" id="{DE52DF4A-64E4-03CB-F0A9-FC6C4BD9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870450"/>
            <a:ext cx="2447925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③</a:t>
            </a:r>
            <a:r>
              <a:rPr lang="ja-JP" altLang="en-US" sz="1800"/>
              <a:t>業者情報登録</a:t>
            </a:r>
          </a:p>
        </p:txBody>
      </p:sp>
      <p:sp>
        <p:nvSpPr>
          <p:cNvPr id="23571" name="Line 24">
            <a:extLst>
              <a:ext uri="{FF2B5EF4-FFF2-40B4-BE49-F238E27FC236}">
                <a16:creationId xmlns:a16="http://schemas.microsoft.com/office/drawing/2014/main" id="{5C0046EE-A552-8DE1-BDC5-C64B96613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0767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2" name="Line 25">
            <a:extLst>
              <a:ext uri="{FF2B5EF4-FFF2-40B4-BE49-F238E27FC236}">
                <a16:creationId xmlns:a16="http://schemas.microsoft.com/office/drawing/2014/main" id="{E15AD4A7-53B0-C8B1-165C-3B687D27A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72598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3" name="AutoShape 26">
            <a:extLst>
              <a:ext uri="{FF2B5EF4-FFF2-40B4-BE49-F238E27FC236}">
                <a16:creationId xmlns:a16="http://schemas.microsoft.com/office/drawing/2014/main" id="{4C4CC6A0-595D-82D9-A09B-A1C246880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949950"/>
            <a:ext cx="3240088" cy="503238"/>
          </a:xfrm>
          <a:prstGeom prst="roundRect">
            <a:avLst>
              <a:gd name="adj" fmla="val 16667"/>
            </a:avLst>
          </a:prstGeom>
          <a:solidFill>
            <a:srgbClr val="FFFFE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電子入札システム利用可能</a:t>
            </a:r>
          </a:p>
        </p:txBody>
      </p:sp>
      <p:sp>
        <p:nvSpPr>
          <p:cNvPr id="23574" name="Line 27">
            <a:extLst>
              <a:ext uri="{FF2B5EF4-FFF2-40B4-BE49-F238E27FC236}">
                <a16:creationId xmlns:a16="http://schemas.microsoft.com/office/drawing/2014/main" id="{1EB3F9D6-E531-6B67-47F6-198B8E723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6610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5" name="AutoShape 28">
            <a:extLst>
              <a:ext uri="{FF2B5EF4-FFF2-40B4-BE49-F238E27FC236}">
                <a16:creationId xmlns:a16="http://schemas.microsoft.com/office/drawing/2014/main" id="{354B4204-6931-D1DA-919B-C765C394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2808287" cy="503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●</a:t>
            </a:r>
            <a:r>
              <a:rPr lang="ja-JP" altLang="en-US" sz="1800"/>
              <a:t>電子入札業者として判断</a:t>
            </a:r>
          </a:p>
        </p:txBody>
      </p:sp>
      <p:sp>
        <p:nvSpPr>
          <p:cNvPr id="23576" name="Line 29">
            <a:extLst>
              <a:ext uri="{FF2B5EF4-FFF2-40B4-BE49-F238E27FC236}">
                <a16:creationId xmlns:a16="http://schemas.microsoft.com/office/drawing/2014/main" id="{2D98B230-50F1-2AB9-C0F8-17C590C95A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537368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7" name="Freeform 30">
            <a:extLst>
              <a:ext uri="{FF2B5EF4-FFF2-40B4-BE49-F238E27FC236}">
                <a16:creationId xmlns:a16="http://schemas.microsoft.com/office/drawing/2014/main" id="{13653B56-6DD1-A2BF-1EB3-014AE052BB61}"/>
              </a:ext>
            </a:extLst>
          </p:cNvPr>
          <p:cNvSpPr>
            <a:spLocks/>
          </p:cNvSpPr>
          <p:nvPr/>
        </p:nvSpPr>
        <p:spPr bwMode="auto">
          <a:xfrm>
            <a:off x="6804025" y="1484313"/>
            <a:ext cx="1584325" cy="2305050"/>
          </a:xfrm>
          <a:custGeom>
            <a:avLst/>
            <a:gdLst>
              <a:gd name="T0" fmla="*/ 2147483646 w 1225"/>
              <a:gd name="T1" fmla="*/ 0 h 1406"/>
              <a:gd name="T2" fmla="*/ 2147483646 w 1225"/>
              <a:gd name="T3" fmla="*/ 2147483646 h 1406"/>
              <a:gd name="T4" fmla="*/ 0 w 1225"/>
              <a:gd name="T5" fmla="*/ 2147483646 h 14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25" h="1406">
                <a:moveTo>
                  <a:pt x="1225" y="0"/>
                </a:moveTo>
                <a:lnTo>
                  <a:pt x="1225" y="1406"/>
                </a:lnTo>
                <a:lnTo>
                  <a:pt x="0" y="140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8" name="Freeform 31">
            <a:extLst>
              <a:ext uri="{FF2B5EF4-FFF2-40B4-BE49-F238E27FC236}">
                <a16:creationId xmlns:a16="http://schemas.microsoft.com/office/drawing/2014/main" id="{39B25A47-9840-E6BE-F5C3-780437D13345}"/>
              </a:ext>
            </a:extLst>
          </p:cNvPr>
          <p:cNvSpPr>
            <a:spLocks/>
          </p:cNvSpPr>
          <p:nvPr/>
        </p:nvSpPr>
        <p:spPr bwMode="auto">
          <a:xfrm>
            <a:off x="4140200" y="2132013"/>
            <a:ext cx="431800" cy="2376487"/>
          </a:xfrm>
          <a:custGeom>
            <a:avLst/>
            <a:gdLst>
              <a:gd name="T0" fmla="*/ 0 w 453"/>
              <a:gd name="T1" fmla="*/ 0 h 1361"/>
              <a:gd name="T2" fmla="*/ 0 w 453"/>
              <a:gd name="T3" fmla="*/ 2147483646 h 1361"/>
              <a:gd name="T4" fmla="*/ 2147483646 w 453"/>
              <a:gd name="T5" fmla="*/ 2147483646 h 13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3" h="1361">
                <a:moveTo>
                  <a:pt x="0" y="0"/>
                </a:moveTo>
                <a:lnTo>
                  <a:pt x="0" y="1361"/>
                </a:lnTo>
                <a:lnTo>
                  <a:pt x="453" y="1361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9" name="Rectangle 46">
            <a:extLst>
              <a:ext uri="{FF2B5EF4-FFF2-40B4-BE49-F238E27FC236}">
                <a16:creationId xmlns:a16="http://schemas.microsoft.com/office/drawing/2014/main" id="{C7B3F0FC-B699-1389-02D2-DFE8DC68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55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chemeClr val="tx2"/>
                </a:solidFill>
              </a:rPr>
              <a:t>②</a:t>
            </a:r>
            <a:endParaRPr lang="en-US" altLang="ja-JP" sz="4000">
              <a:solidFill>
                <a:schemeClr val="tx2"/>
              </a:solidFill>
            </a:endParaRPr>
          </a:p>
        </p:txBody>
      </p:sp>
      <p:sp>
        <p:nvSpPr>
          <p:cNvPr id="23580" name="スライド番号プレースホルダー 3">
            <a:extLst>
              <a:ext uri="{FF2B5EF4-FFF2-40B4-BE49-F238E27FC236}">
                <a16:creationId xmlns:a16="http://schemas.microsoft.com/office/drawing/2014/main" id="{B57A137B-2228-3FF2-229B-DAF6FB4E5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2750" y="6256338"/>
            <a:ext cx="2133600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B99C9-8469-464C-8871-A678F20C2759}" type="slidenum">
              <a:rPr lang="en-US" altLang="ja-JP" sz="2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ja-JP" sz="2000"/>
          </a:p>
        </p:txBody>
      </p:sp>
      <p:sp>
        <p:nvSpPr>
          <p:cNvPr id="23581" name="AutoShape 4">
            <a:extLst>
              <a:ext uri="{FF2B5EF4-FFF2-40B4-BE49-F238E27FC236}">
                <a16:creationId xmlns:a16="http://schemas.microsoft.com/office/drawing/2014/main" id="{80F2C68B-B88D-BCF7-A210-E50DCEAA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054100"/>
            <a:ext cx="22320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入札参加資格申請</a:t>
            </a:r>
          </a:p>
        </p:txBody>
      </p:sp>
      <p:sp>
        <p:nvSpPr>
          <p:cNvPr id="23582" name="AutoShape 6">
            <a:extLst>
              <a:ext uri="{FF2B5EF4-FFF2-40B4-BE49-F238E27FC236}">
                <a16:creationId xmlns:a16="http://schemas.microsoft.com/office/drawing/2014/main" id="{AB9222A8-A4AD-581E-D419-652D49C6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628775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有資格業者名簿登録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bef13c3-ec84-4360-afc1-346329e5c56e}" enabled="1" method="Privileged" siteId="{f54277c9-dafe-44aa-85a4-73d5c7c5245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画面に合わせる (4:3)</PresentationFormat>
  <Paragraphs>106</Paragraphs>
  <Slides>18</Slides>
  <Notes>17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  <vt:variant>
        <vt:lpstr>目的別スライド ショー</vt:lpstr>
      </vt:variant>
      <vt:variant>
        <vt:i4>1</vt:i4>
      </vt:variant>
    </vt:vector>
  </HeadingPairs>
  <TitlesOfParts>
    <vt:vector size="25" baseType="lpstr">
      <vt:lpstr>ＭＳ Ｐゴシック</vt:lpstr>
      <vt:lpstr>ＭＳ Ｐ明朝</vt:lpstr>
      <vt:lpstr>ＭＳ ゴシック</vt:lpstr>
      <vt:lpstr>Arial</vt:lpstr>
      <vt:lpstr>Calibri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利用者登録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2026-01-18T08:47:01Z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