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1" r:id="rId1"/>
  </p:sldMasterIdLst>
  <p:notesMasterIdLst>
    <p:notesMasterId r:id="rId16"/>
  </p:notesMasterIdLst>
  <p:handoutMasterIdLst>
    <p:handoutMasterId r:id="rId17"/>
  </p:handoutMasterIdLst>
  <p:sldIdLst>
    <p:sldId id="257" r:id="rId2"/>
    <p:sldId id="258" r:id="rId3"/>
    <p:sldId id="270" r:id="rId4"/>
    <p:sldId id="298" r:id="rId5"/>
    <p:sldId id="291" r:id="rId6"/>
    <p:sldId id="299" r:id="rId7"/>
    <p:sldId id="266" r:id="rId8"/>
    <p:sldId id="317" r:id="rId9"/>
    <p:sldId id="324" r:id="rId10"/>
    <p:sldId id="318" r:id="rId11"/>
    <p:sldId id="277" r:id="rId12"/>
    <p:sldId id="319" r:id="rId13"/>
    <p:sldId id="322" r:id="rId14"/>
    <p:sldId id="262" r:id="rId15"/>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F79"/>
    <a:srgbClr val="0000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8" autoAdjust="0"/>
    <p:restoredTop sz="82471" autoAdjust="0"/>
  </p:normalViewPr>
  <p:slideViewPr>
    <p:cSldViewPr>
      <p:cViewPr varScale="1">
        <p:scale>
          <a:sx n="56" d="100"/>
          <a:sy n="56" d="100"/>
        </p:scale>
        <p:origin x="151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442" y="1182"/>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8728563-B05B-E042-AB57-8C7A56D83639}"/>
              </a:ext>
            </a:extLst>
          </p:cNvPr>
          <p:cNvSpPr>
            <a:spLocks noGrp="1"/>
          </p:cNvSpPr>
          <p:nvPr>
            <p:ph type="hdr" sz="quarter"/>
          </p:nvPr>
        </p:nvSpPr>
        <p:spPr>
          <a:xfrm>
            <a:off x="0" y="0"/>
            <a:ext cx="2919413" cy="493713"/>
          </a:xfrm>
          <a:prstGeom prst="rect">
            <a:avLst/>
          </a:prstGeom>
        </p:spPr>
        <p:txBody>
          <a:bodyPr vert="horz" lIns="90636" tIns="45317" rIns="90636" bIns="45317"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ー 2">
            <a:extLst>
              <a:ext uri="{FF2B5EF4-FFF2-40B4-BE49-F238E27FC236}">
                <a16:creationId xmlns:a16="http://schemas.microsoft.com/office/drawing/2014/main" id="{87261BB1-ADE2-F16B-78F2-771F46489069}"/>
              </a:ext>
            </a:extLst>
          </p:cNvPr>
          <p:cNvSpPr>
            <a:spLocks noGrp="1"/>
          </p:cNvSpPr>
          <p:nvPr>
            <p:ph type="dt" sz="quarter" idx="1"/>
          </p:nvPr>
        </p:nvSpPr>
        <p:spPr>
          <a:xfrm>
            <a:off x="3816350" y="0"/>
            <a:ext cx="2917825" cy="493713"/>
          </a:xfrm>
          <a:prstGeom prst="rect">
            <a:avLst/>
          </a:prstGeom>
        </p:spPr>
        <p:txBody>
          <a:bodyPr vert="horz" lIns="90636" tIns="45317" rIns="90636" bIns="45317" rtlCol="0"/>
          <a:lstStyle>
            <a:lvl1pPr algn="r" eaLnBrk="1" hangingPunct="1">
              <a:defRPr sz="1200">
                <a:latin typeface="Arial" charset="0"/>
                <a:ea typeface="ＭＳ Ｐゴシック" pitchFamily="50" charset="-128"/>
              </a:defRPr>
            </a:lvl1pPr>
          </a:lstStyle>
          <a:p>
            <a:pPr>
              <a:defRPr/>
            </a:pPr>
            <a:fld id="{D2B65541-EA13-48C7-A6A8-31B3192A3256}" type="datetimeFigureOut">
              <a:rPr lang="ja-JP" altLang="en-US"/>
              <a:pPr>
                <a:defRPr/>
              </a:pPr>
              <a:t>2026/1/18</a:t>
            </a:fld>
            <a:endParaRPr lang="ja-JP" altLang="en-US"/>
          </a:p>
        </p:txBody>
      </p:sp>
      <p:sp>
        <p:nvSpPr>
          <p:cNvPr id="4" name="フッター プレースホルダー 3">
            <a:extLst>
              <a:ext uri="{FF2B5EF4-FFF2-40B4-BE49-F238E27FC236}">
                <a16:creationId xmlns:a16="http://schemas.microsoft.com/office/drawing/2014/main" id="{5A2A54A3-0709-84A8-1C9D-59D055F13D30}"/>
              </a:ext>
            </a:extLst>
          </p:cNvPr>
          <p:cNvSpPr>
            <a:spLocks noGrp="1"/>
          </p:cNvSpPr>
          <p:nvPr>
            <p:ph type="ftr" sz="quarter" idx="2"/>
          </p:nvPr>
        </p:nvSpPr>
        <p:spPr>
          <a:xfrm>
            <a:off x="0" y="9371013"/>
            <a:ext cx="2919413" cy="493712"/>
          </a:xfrm>
          <a:prstGeom prst="rect">
            <a:avLst/>
          </a:prstGeom>
        </p:spPr>
        <p:txBody>
          <a:bodyPr vert="horz" lIns="90636" tIns="45317" rIns="90636" bIns="45317"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5" name="スライド番号プレースホルダー 4">
            <a:extLst>
              <a:ext uri="{FF2B5EF4-FFF2-40B4-BE49-F238E27FC236}">
                <a16:creationId xmlns:a16="http://schemas.microsoft.com/office/drawing/2014/main" id="{B4153E9C-A02A-1571-FF2B-6FCB13C38428}"/>
              </a:ext>
            </a:extLst>
          </p:cNvPr>
          <p:cNvSpPr>
            <a:spLocks noGrp="1"/>
          </p:cNvSpPr>
          <p:nvPr>
            <p:ph type="sldNum" sz="quarter" idx="3"/>
          </p:nvPr>
        </p:nvSpPr>
        <p:spPr>
          <a:xfrm>
            <a:off x="3816350" y="9371013"/>
            <a:ext cx="2917825" cy="493712"/>
          </a:xfrm>
          <a:prstGeom prst="rect">
            <a:avLst/>
          </a:prstGeom>
        </p:spPr>
        <p:txBody>
          <a:bodyPr vert="horz" wrap="square" lIns="90636" tIns="45317" rIns="90636" bIns="45317" numCol="1" anchor="b" anchorCtr="0" compatLnSpc="1">
            <a:prstTxWarp prst="textNoShape">
              <a:avLst/>
            </a:prstTxWarp>
          </a:bodyPr>
          <a:lstStyle>
            <a:lvl1pPr algn="r" eaLnBrk="1" hangingPunct="1">
              <a:defRPr sz="1200"/>
            </a:lvl1pPr>
          </a:lstStyle>
          <a:p>
            <a:pPr>
              <a:defRPr/>
            </a:pPr>
            <a:fld id="{FB9CF313-92C8-498D-A7DC-026DF80A581F}"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6392DAF-58DF-6216-A24D-FB1CC8ACD663}"/>
              </a:ext>
            </a:extLst>
          </p:cNvPr>
          <p:cNvSpPr>
            <a:spLocks noGrp="1" noChangeArrowheads="1"/>
          </p:cNvSpPr>
          <p:nvPr>
            <p:ph type="hdr" sz="quarter"/>
          </p:nvPr>
        </p:nvSpPr>
        <p:spPr bwMode="auto">
          <a:xfrm>
            <a:off x="0" y="0"/>
            <a:ext cx="2919413" cy="493713"/>
          </a:xfrm>
          <a:prstGeom prst="rect">
            <a:avLst/>
          </a:prstGeom>
          <a:noFill/>
          <a:ln>
            <a:noFill/>
          </a:ln>
          <a:effectLst/>
        </p:spPr>
        <p:txBody>
          <a:bodyPr vert="horz" wrap="square" lIns="91425" tIns="45712" rIns="91425" bIns="45712" numCol="1" anchor="t" anchorCtr="0" compatLnSpc="1">
            <a:prstTxWarp prst="textNoShape">
              <a:avLst/>
            </a:prstTxWarp>
          </a:bodyPr>
          <a:lstStyle>
            <a:lvl1pPr defTabSz="914220" eaLnBrk="0" hangingPunct="0">
              <a:defRPr sz="1200">
                <a:latin typeface="Arial" charset="0"/>
                <a:ea typeface="ＭＳ Ｐゴシック" pitchFamily="50" charset="-128"/>
              </a:defRPr>
            </a:lvl1pPr>
          </a:lstStyle>
          <a:p>
            <a:pPr>
              <a:defRPr/>
            </a:pPr>
            <a:endParaRPr lang="en-US" altLang="ja-JP"/>
          </a:p>
        </p:txBody>
      </p:sp>
      <p:sp>
        <p:nvSpPr>
          <p:cNvPr id="30723" name="Rectangle 3">
            <a:extLst>
              <a:ext uri="{FF2B5EF4-FFF2-40B4-BE49-F238E27FC236}">
                <a16:creationId xmlns:a16="http://schemas.microsoft.com/office/drawing/2014/main" id="{BAB8027F-3D82-AE93-6E3A-05F2391D4EF3}"/>
              </a:ext>
            </a:extLst>
          </p:cNvPr>
          <p:cNvSpPr>
            <a:spLocks noGrp="1" noChangeArrowheads="1"/>
          </p:cNvSpPr>
          <p:nvPr>
            <p:ph type="dt" idx="1"/>
          </p:nvPr>
        </p:nvSpPr>
        <p:spPr bwMode="auto">
          <a:xfrm>
            <a:off x="3816350" y="0"/>
            <a:ext cx="2917825" cy="493713"/>
          </a:xfrm>
          <a:prstGeom prst="rect">
            <a:avLst/>
          </a:prstGeom>
          <a:noFill/>
          <a:ln>
            <a:noFill/>
          </a:ln>
          <a:effectLst/>
        </p:spPr>
        <p:txBody>
          <a:bodyPr vert="horz" wrap="square" lIns="91425" tIns="45712" rIns="91425" bIns="45712" numCol="1" anchor="t" anchorCtr="0" compatLnSpc="1">
            <a:prstTxWarp prst="textNoShape">
              <a:avLst/>
            </a:prstTxWarp>
          </a:bodyPr>
          <a:lstStyle>
            <a:lvl1pPr algn="r" defTabSz="914220" eaLnBrk="0" hangingPunct="0">
              <a:defRPr sz="1200">
                <a:latin typeface="Arial" charset="0"/>
                <a:ea typeface="ＭＳ Ｐゴシック" pitchFamily="50" charset="-128"/>
              </a:defRPr>
            </a:lvl1pPr>
          </a:lstStyle>
          <a:p>
            <a:pPr>
              <a:defRPr/>
            </a:pPr>
            <a:fld id="{8D39006C-D01D-401B-A639-53CCA9BD0EE2}" type="datetimeFigureOut">
              <a:rPr lang="ja-JP" altLang="en-US"/>
              <a:pPr>
                <a:defRPr/>
              </a:pPr>
              <a:t>2026/1/18</a:t>
            </a:fld>
            <a:endParaRPr lang="en-US" altLang="ja-JP"/>
          </a:p>
        </p:txBody>
      </p:sp>
      <p:sp>
        <p:nvSpPr>
          <p:cNvPr id="2052" name="Rectangle 4">
            <a:extLst>
              <a:ext uri="{FF2B5EF4-FFF2-40B4-BE49-F238E27FC236}">
                <a16:creationId xmlns:a16="http://schemas.microsoft.com/office/drawing/2014/main" id="{1EBD603D-B9EA-9969-24AA-0884DCE70346}"/>
              </a:ext>
            </a:extLst>
          </p:cNvPr>
          <p:cNvSpPr>
            <a:spLocks noGrp="1" noRot="1" noChangeAspect="1" noChangeArrowheads="1" noTextEdit="1"/>
          </p:cNvSpPr>
          <p:nvPr>
            <p:ph type="sldImg" idx="2"/>
          </p:nvPr>
        </p:nvSpPr>
        <p:spPr bwMode="auto">
          <a:xfrm>
            <a:off x="903288" y="739775"/>
            <a:ext cx="4930775" cy="3698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B0ED585A-48A6-1D64-817D-2EAF88D14585}"/>
              </a:ext>
            </a:extLst>
          </p:cNvPr>
          <p:cNvSpPr>
            <a:spLocks noGrp="1" noChangeArrowheads="1"/>
          </p:cNvSpPr>
          <p:nvPr>
            <p:ph type="body" sz="quarter" idx="3"/>
          </p:nvPr>
        </p:nvSpPr>
        <p:spPr bwMode="auto">
          <a:xfrm>
            <a:off x="673100" y="4686300"/>
            <a:ext cx="5389563" cy="4440238"/>
          </a:xfrm>
          <a:prstGeom prst="rect">
            <a:avLst/>
          </a:prstGeom>
          <a:noFill/>
          <a:ln>
            <a:noFill/>
          </a:ln>
          <a:effectLst/>
        </p:spPr>
        <p:txBody>
          <a:bodyPr vert="horz" wrap="square" lIns="91425" tIns="45712" rIns="91425" bIns="4571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26" name="Rectangle 6">
            <a:extLst>
              <a:ext uri="{FF2B5EF4-FFF2-40B4-BE49-F238E27FC236}">
                <a16:creationId xmlns:a16="http://schemas.microsoft.com/office/drawing/2014/main" id="{F2EE7EA6-E2DA-D3B4-3FE5-CA260A6DA9D6}"/>
              </a:ext>
            </a:extLst>
          </p:cNvPr>
          <p:cNvSpPr>
            <a:spLocks noGrp="1" noChangeArrowheads="1"/>
          </p:cNvSpPr>
          <p:nvPr>
            <p:ph type="ftr" sz="quarter" idx="4"/>
          </p:nvPr>
        </p:nvSpPr>
        <p:spPr bwMode="auto">
          <a:xfrm>
            <a:off x="0" y="9371013"/>
            <a:ext cx="2919413" cy="493712"/>
          </a:xfrm>
          <a:prstGeom prst="rect">
            <a:avLst/>
          </a:prstGeom>
          <a:noFill/>
          <a:ln>
            <a:noFill/>
          </a:ln>
          <a:effectLst/>
        </p:spPr>
        <p:txBody>
          <a:bodyPr vert="horz" wrap="square" lIns="91425" tIns="45712" rIns="91425" bIns="45712" numCol="1" anchor="b" anchorCtr="0" compatLnSpc="1">
            <a:prstTxWarp prst="textNoShape">
              <a:avLst/>
            </a:prstTxWarp>
          </a:bodyPr>
          <a:lstStyle>
            <a:lvl1pPr defTabSz="914220" eaLnBrk="0" hangingPunct="0">
              <a:defRPr sz="1200">
                <a:latin typeface="Arial" charset="0"/>
                <a:ea typeface="ＭＳ Ｐゴシック" pitchFamily="50" charset="-128"/>
              </a:defRPr>
            </a:lvl1pPr>
          </a:lstStyle>
          <a:p>
            <a:pPr>
              <a:defRPr/>
            </a:pPr>
            <a:endParaRPr lang="en-US" altLang="ja-JP"/>
          </a:p>
        </p:txBody>
      </p:sp>
      <p:sp>
        <p:nvSpPr>
          <p:cNvPr id="30727" name="Rectangle 7">
            <a:extLst>
              <a:ext uri="{FF2B5EF4-FFF2-40B4-BE49-F238E27FC236}">
                <a16:creationId xmlns:a16="http://schemas.microsoft.com/office/drawing/2014/main" id="{6EE61B01-070C-182B-97DA-FEF39D4FA2AC}"/>
              </a:ext>
            </a:extLst>
          </p:cNvPr>
          <p:cNvSpPr>
            <a:spLocks noGrp="1" noChangeArrowheads="1"/>
          </p:cNvSpPr>
          <p:nvPr>
            <p:ph type="sldNum" sz="quarter" idx="5"/>
          </p:nvPr>
        </p:nvSpPr>
        <p:spPr bwMode="auto">
          <a:xfrm>
            <a:off x="3816350" y="9371013"/>
            <a:ext cx="2917825" cy="493712"/>
          </a:xfrm>
          <a:prstGeom prst="rect">
            <a:avLst/>
          </a:prstGeom>
          <a:noFill/>
          <a:ln>
            <a:noFill/>
          </a:ln>
          <a:effectLst/>
        </p:spPr>
        <p:txBody>
          <a:bodyPr vert="horz" wrap="square" lIns="91425" tIns="45712" rIns="91425" bIns="45712" numCol="1" anchor="b" anchorCtr="0" compatLnSpc="1">
            <a:prstTxWarp prst="textNoShape">
              <a:avLst/>
            </a:prstTxWarp>
          </a:bodyPr>
          <a:lstStyle>
            <a:lvl1pPr algn="r" defTabSz="912739">
              <a:defRPr sz="1200"/>
            </a:lvl1pPr>
          </a:lstStyle>
          <a:p>
            <a:pPr>
              <a:defRPr/>
            </a:pPr>
            <a:fld id="{73E7FF3F-E8A7-4086-A617-DC4595017BF3}"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8AC913B-2703-D3FF-32B1-C6ABA7EB338F}"/>
              </a:ext>
            </a:extLst>
          </p:cNvPr>
          <p:cNvSpPr>
            <a:spLocks noGrp="1" noRot="1" noChangeAspect="1" noChangeArrowheads="1" noTextEdit="1"/>
          </p:cNvSpPr>
          <p:nvPr>
            <p:ph type="sldImg"/>
          </p:nvPr>
        </p:nvSpPr>
        <p:spPr>
          <a:ln/>
        </p:spPr>
      </p:sp>
      <p:sp>
        <p:nvSpPr>
          <p:cNvPr id="5123" name="ノート プレースホルダー 1">
            <a:extLst>
              <a:ext uri="{FF2B5EF4-FFF2-40B4-BE49-F238E27FC236}">
                <a16:creationId xmlns:a16="http://schemas.microsoft.com/office/drawing/2014/main" id="{09295EF8-48A6-E6A7-EEFA-1056CEC30D1B}"/>
              </a:ext>
            </a:extLst>
          </p:cNvPr>
          <p:cNvSpPr>
            <a:spLocks noGrp="1"/>
          </p:cNvSpPr>
          <p:nvPr/>
        </p:nvSpPr>
        <p:spPr bwMode="auto">
          <a:xfrm>
            <a:off x="673100" y="4686300"/>
            <a:ext cx="5389563"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2" rIns="91425" bIns="45712"/>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ct val="30000"/>
              </a:spcBef>
            </a:pPr>
            <a:endParaRPr lang="ja-JP" altLang="en-US" sz="1200">
              <a:latin typeface="Calibri" panose="020F0502020204030204" pitchFamily="34" charset="0"/>
              <a:ea typeface="ＭＳ Ｐ明朝" panose="02020600040205080304" pitchFamily="18" charset="-128"/>
            </a:endParaRPr>
          </a:p>
        </p:txBody>
      </p:sp>
      <p:sp>
        <p:nvSpPr>
          <p:cNvPr id="2" name="ノート プレースホルダー 1">
            <a:extLst>
              <a:ext uri="{FF2B5EF4-FFF2-40B4-BE49-F238E27FC236}">
                <a16:creationId xmlns:a16="http://schemas.microsoft.com/office/drawing/2014/main" id="{9EC25486-4A94-4D5D-F2E9-F90E2330CD60}"/>
              </a:ext>
            </a:extLst>
          </p:cNvPr>
          <p:cNvSpPr>
            <a:spLocks noGrp="1"/>
          </p:cNvSpPr>
          <p:nvPr>
            <p:ph type="body" idx="1"/>
          </p:nvPr>
        </p:nvSpPr>
        <p:spPr/>
        <p:txBody>
          <a:bodyPr/>
          <a:lstStyle/>
          <a:p>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9A57C28-32AC-FDC6-CA5E-D0D29ED552A5}"/>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62DE8617-A4A9-8332-9D1E-9396B27E130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368657D-2F49-2EB2-CD74-0F8F83DB5B44}"/>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C78427D4-636D-F0FE-48A0-4CDBD5BEC2C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A2B9B-D5A5-146C-0802-EEA939C277D2}"/>
            </a:ext>
          </a:extLst>
        </p:cNvPr>
        <p:cNvGrpSpPr/>
        <p:nvPr/>
      </p:nvGrpSpPr>
      <p:grpSpPr>
        <a:xfrm>
          <a:off x="0" y="0"/>
          <a:ext cx="0" cy="0"/>
          <a:chOff x="0" y="0"/>
          <a:chExt cx="0" cy="0"/>
        </a:xfrm>
      </p:grpSpPr>
      <p:sp>
        <p:nvSpPr>
          <p:cNvPr id="21506" name="Rectangle 2">
            <a:extLst>
              <a:ext uri="{FF2B5EF4-FFF2-40B4-BE49-F238E27FC236}">
                <a16:creationId xmlns:a16="http://schemas.microsoft.com/office/drawing/2014/main" id="{D5F3D637-78F3-A8ED-1CC7-EEC82FB3A96D}"/>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ADA957FA-E046-6B60-192D-9374EAED5B7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u="none" dirty="0">
              <a:latin typeface="ＭＳ Ｐ明朝" panose="02020600040205080304" pitchFamily="18" charset="-128"/>
            </a:endParaRPr>
          </a:p>
        </p:txBody>
      </p:sp>
    </p:spTree>
    <p:extLst>
      <p:ext uri="{BB962C8B-B14F-4D97-AF65-F5344CB8AC3E}">
        <p14:creationId xmlns:p14="http://schemas.microsoft.com/office/powerpoint/2010/main" val="3717505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F3A3687-21D0-FCCF-0D0C-FAA5F1C31FA6}"/>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24F956A0-F4E2-D7F8-E822-C8CC586FEEB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0270689-D0B1-2536-5794-D8B580952FDB}"/>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1AC6822B-D632-7C0F-1541-FCB9748D27C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8793FD7-C837-223F-B438-E2EB443D1C68}"/>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0C872B70-EDFF-12C8-7325-1180435CA30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D29096F-3161-8E18-D467-77226B38D7D7}"/>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F688ED6E-4D16-55BE-B0C4-A810A5BC594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E18E6EB-6DC2-66EB-954F-B90E25FEFC93}"/>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93A6C34C-8C08-7007-56AE-4C507E30818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50AF9E6-DD71-C538-F301-646EFD8917BB}"/>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85A916D1-3D62-5D80-3AF0-445202B791A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9673CAA-28C5-D6D2-73C6-031AC5D2F4E9}"/>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B5BD6E9C-5328-C50C-4D5D-2054B5CD003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lang="ja-JP" altLang="en-US" b="0" u="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C28552C-2CBF-0CEC-C3F8-70F1A1975C9D}"/>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9B35384F-A6AA-393C-1F91-4655EF0E528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444C6CB-8908-89D9-FDD5-C04B7A256FB1}"/>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87495061-79AF-F7CC-183D-E67B36F8997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en-US" u="none" dirty="0">
              <a:latin typeface="ＭＳ Ｐ明朝" panose="02020600040205080304" pitchFamily="1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FB96DAD5-F769-2814-B4CC-7DA170D8E09E}"/>
              </a:ext>
            </a:extLst>
          </p:cNvPr>
          <p:cNvSpPr>
            <a:spLocks noGrp="1" noChangeArrowheads="1"/>
          </p:cNvSpPr>
          <p:nvPr>
            <p:ph type="dt" sz="half" idx="10"/>
          </p:nvPr>
        </p:nvSpPr>
        <p:spPr>
          <a:ln/>
        </p:spPr>
        <p:txBody>
          <a:bodyPr/>
          <a:lstStyle>
            <a:lvl1pPr>
              <a:defRPr/>
            </a:lvl1pPr>
          </a:lstStyle>
          <a:p>
            <a:pPr>
              <a:defRPr/>
            </a:pPr>
            <a:fld id="{64AAEFF0-B7D7-4CA5-800B-D264269DEF21}" type="datetime1">
              <a:rPr lang="ja-JP" altLang="en-US"/>
              <a:pPr>
                <a:defRPr/>
              </a:pPr>
              <a:t>2026/1/18</a:t>
            </a:fld>
            <a:endParaRPr lang="en-US" altLang="ja-JP"/>
          </a:p>
        </p:txBody>
      </p:sp>
      <p:sp>
        <p:nvSpPr>
          <p:cNvPr id="5" name="Rectangle 5">
            <a:extLst>
              <a:ext uri="{FF2B5EF4-FFF2-40B4-BE49-F238E27FC236}">
                <a16:creationId xmlns:a16="http://schemas.microsoft.com/office/drawing/2014/main" id="{88AAECFA-2D39-C3D9-8BFC-D0DC8842565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7BCBD32-1F8B-C49F-E2E6-0EC0165DD7DD}"/>
              </a:ext>
            </a:extLst>
          </p:cNvPr>
          <p:cNvSpPr>
            <a:spLocks noGrp="1" noChangeArrowheads="1"/>
          </p:cNvSpPr>
          <p:nvPr>
            <p:ph type="sldNum" sz="quarter" idx="12"/>
          </p:nvPr>
        </p:nvSpPr>
        <p:spPr>
          <a:ln/>
        </p:spPr>
        <p:txBody>
          <a:bodyPr/>
          <a:lstStyle>
            <a:lvl1pPr>
              <a:defRPr/>
            </a:lvl1pPr>
          </a:lstStyle>
          <a:p>
            <a:pPr>
              <a:defRPr/>
            </a:pPr>
            <a:fld id="{08F385B8-E7F5-4FA9-BD2B-AB367792618C}" type="slidenum">
              <a:rPr lang="ja-JP" altLang="en-US"/>
              <a:pPr>
                <a:defRPr/>
              </a:pPr>
              <a:t>‹#›</a:t>
            </a:fld>
            <a:endParaRPr lang="en-US" altLang="ja-JP"/>
          </a:p>
        </p:txBody>
      </p:sp>
    </p:spTree>
    <p:extLst>
      <p:ext uri="{BB962C8B-B14F-4D97-AF65-F5344CB8AC3E}">
        <p14:creationId xmlns:p14="http://schemas.microsoft.com/office/powerpoint/2010/main" val="4206825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541759B-68DB-E325-B29E-80BF74685D4C}"/>
              </a:ext>
            </a:extLst>
          </p:cNvPr>
          <p:cNvSpPr>
            <a:spLocks noGrp="1" noChangeArrowheads="1"/>
          </p:cNvSpPr>
          <p:nvPr>
            <p:ph type="dt" sz="half" idx="10"/>
          </p:nvPr>
        </p:nvSpPr>
        <p:spPr>
          <a:ln/>
        </p:spPr>
        <p:txBody>
          <a:bodyPr/>
          <a:lstStyle>
            <a:lvl1pPr>
              <a:defRPr/>
            </a:lvl1pPr>
          </a:lstStyle>
          <a:p>
            <a:pPr>
              <a:defRPr/>
            </a:pPr>
            <a:fld id="{4DC0A84B-64C0-4FE9-B064-576FEEEDCC53}" type="datetime1">
              <a:rPr lang="ja-JP" altLang="en-US"/>
              <a:pPr>
                <a:defRPr/>
              </a:pPr>
              <a:t>2026/1/18</a:t>
            </a:fld>
            <a:endParaRPr lang="en-US" altLang="ja-JP"/>
          </a:p>
        </p:txBody>
      </p:sp>
      <p:sp>
        <p:nvSpPr>
          <p:cNvPr id="5" name="Rectangle 5">
            <a:extLst>
              <a:ext uri="{FF2B5EF4-FFF2-40B4-BE49-F238E27FC236}">
                <a16:creationId xmlns:a16="http://schemas.microsoft.com/office/drawing/2014/main" id="{B88A7E65-207E-6844-69C1-E0C1459FA6D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5356E4-5CC0-79C5-4B2B-07E61EDE34D5}"/>
              </a:ext>
            </a:extLst>
          </p:cNvPr>
          <p:cNvSpPr>
            <a:spLocks noGrp="1" noChangeArrowheads="1"/>
          </p:cNvSpPr>
          <p:nvPr>
            <p:ph type="sldNum" sz="quarter" idx="12"/>
          </p:nvPr>
        </p:nvSpPr>
        <p:spPr>
          <a:ln/>
        </p:spPr>
        <p:txBody>
          <a:bodyPr/>
          <a:lstStyle>
            <a:lvl1pPr>
              <a:defRPr/>
            </a:lvl1pPr>
          </a:lstStyle>
          <a:p>
            <a:pPr>
              <a:defRPr/>
            </a:pPr>
            <a:fld id="{0810B89F-E811-417F-96F4-B66B14CECB44}" type="slidenum">
              <a:rPr lang="ja-JP" altLang="en-US"/>
              <a:pPr>
                <a:defRPr/>
              </a:pPr>
              <a:t>‹#›</a:t>
            </a:fld>
            <a:endParaRPr lang="en-US" altLang="ja-JP"/>
          </a:p>
        </p:txBody>
      </p:sp>
    </p:spTree>
    <p:extLst>
      <p:ext uri="{BB962C8B-B14F-4D97-AF65-F5344CB8AC3E}">
        <p14:creationId xmlns:p14="http://schemas.microsoft.com/office/powerpoint/2010/main" val="211433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F14452D1-5CD6-3DBA-DEF2-845AEC56C015}"/>
              </a:ext>
            </a:extLst>
          </p:cNvPr>
          <p:cNvSpPr>
            <a:spLocks noGrp="1" noChangeArrowheads="1"/>
          </p:cNvSpPr>
          <p:nvPr>
            <p:ph type="dt" sz="half" idx="10"/>
          </p:nvPr>
        </p:nvSpPr>
        <p:spPr>
          <a:ln/>
        </p:spPr>
        <p:txBody>
          <a:bodyPr/>
          <a:lstStyle>
            <a:lvl1pPr>
              <a:defRPr/>
            </a:lvl1pPr>
          </a:lstStyle>
          <a:p>
            <a:pPr>
              <a:defRPr/>
            </a:pPr>
            <a:fld id="{53310726-4AD2-48D9-B033-D479AF6CEA79}" type="datetime1">
              <a:rPr lang="ja-JP" altLang="en-US"/>
              <a:pPr>
                <a:defRPr/>
              </a:pPr>
              <a:t>2026/1/18</a:t>
            </a:fld>
            <a:endParaRPr lang="en-US" altLang="ja-JP"/>
          </a:p>
        </p:txBody>
      </p:sp>
      <p:sp>
        <p:nvSpPr>
          <p:cNvPr id="5" name="Rectangle 5">
            <a:extLst>
              <a:ext uri="{FF2B5EF4-FFF2-40B4-BE49-F238E27FC236}">
                <a16:creationId xmlns:a16="http://schemas.microsoft.com/office/drawing/2014/main" id="{D777EF1E-4E98-63F4-D39B-151471F4F57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17B3F04-78AF-CD3E-9D63-EAA49D06CF7A}"/>
              </a:ext>
            </a:extLst>
          </p:cNvPr>
          <p:cNvSpPr>
            <a:spLocks noGrp="1" noChangeArrowheads="1"/>
          </p:cNvSpPr>
          <p:nvPr>
            <p:ph type="sldNum" sz="quarter" idx="12"/>
          </p:nvPr>
        </p:nvSpPr>
        <p:spPr>
          <a:ln/>
        </p:spPr>
        <p:txBody>
          <a:bodyPr/>
          <a:lstStyle>
            <a:lvl1pPr>
              <a:defRPr/>
            </a:lvl1pPr>
          </a:lstStyle>
          <a:p>
            <a:pPr>
              <a:defRPr/>
            </a:pPr>
            <a:fld id="{5EC4C399-C881-47B0-9198-5AB13461A12E}" type="slidenum">
              <a:rPr lang="ja-JP" altLang="en-US"/>
              <a:pPr>
                <a:defRPr/>
              </a:pPr>
              <a:t>‹#›</a:t>
            </a:fld>
            <a:endParaRPr lang="en-US" altLang="ja-JP"/>
          </a:p>
        </p:txBody>
      </p:sp>
    </p:spTree>
    <p:extLst>
      <p:ext uri="{BB962C8B-B14F-4D97-AF65-F5344CB8AC3E}">
        <p14:creationId xmlns:p14="http://schemas.microsoft.com/office/powerpoint/2010/main" val="243108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EA39E9F0-5ADE-CBB2-465B-F461CDBBE61B}"/>
              </a:ext>
            </a:extLst>
          </p:cNvPr>
          <p:cNvSpPr>
            <a:spLocks noGrp="1" noChangeArrowheads="1"/>
          </p:cNvSpPr>
          <p:nvPr>
            <p:ph type="dt" sz="half" idx="10"/>
          </p:nvPr>
        </p:nvSpPr>
        <p:spPr>
          <a:ln/>
        </p:spPr>
        <p:txBody>
          <a:bodyPr/>
          <a:lstStyle>
            <a:lvl1pPr>
              <a:defRPr/>
            </a:lvl1pPr>
          </a:lstStyle>
          <a:p>
            <a:pPr>
              <a:defRPr/>
            </a:pPr>
            <a:fld id="{177209DA-3DE0-4F3B-B54F-148C348A6171}" type="datetime1">
              <a:rPr lang="ja-JP" altLang="en-US"/>
              <a:pPr>
                <a:defRPr/>
              </a:pPr>
              <a:t>2026/1/18</a:t>
            </a:fld>
            <a:endParaRPr lang="en-US" altLang="ja-JP"/>
          </a:p>
        </p:txBody>
      </p:sp>
      <p:sp>
        <p:nvSpPr>
          <p:cNvPr id="5" name="Rectangle 5">
            <a:extLst>
              <a:ext uri="{FF2B5EF4-FFF2-40B4-BE49-F238E27FC236}">
                <a16:creationId xmlns:a16="http://schemas.microsoft.com/office/drawing/2014/main" id="{31BE6389-F72D-D9F2-A2C8-3CAB3E5C46F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7A6C7EF-E131-1FAD-770D-45B988707C56}"/>
              </a:ext>
            </a:extLst>
          </p:cNvPr>
          <p:cNvSpPr>
            <a:spLocks noGrp="1" noChangeArrowheads="1"/>
          </p:cNvSpPr>
          <p:nvPr>
            <p:ph type="sldNum" sz="quarter" idx="12"/>
          </p:nvPr>
        </p:nvSpPr>
        <p:spPr>
          <a:ln/>
        </p:spPr>
        <p:txBody>
          <a:bodyPr/>
          <a:lstStyle>
            <a:lvl1pPr>
              <a:defRPr/>
            </a:lvl1pPr>
          </a:lstStyle>
          <a:p>
            <a:pPr>
              <a:defRPr/>
            </a:pPr>
            <a:fld id="{ED254344-61E9-41D8-8574-B8799474957B}" type="slidenum">
              <a:rPr lang="ja-JP" altLang="en-US"/>
              <a:pPr>
                <a:defRPr/>
              </a:pPr>
              <a:t>‹#›</a:t>
            </a:fld>
            <a:endParaRPr lang="en-US" altLang="ja-JP"/>
          </a:p>
        </p:txBody>
      </p:sp>
    </p:spTree>
    <p:extLst>
      <p:ext uri="{BB962C8B-B14F-4D97-AF65-F5344CB8AC3E}">
        <p14:creationId xmlns:p14="http://schemas.microsoft.com/office/powerpoint/2010/main" val="381489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22113E62-2B14-47B4-39EA-319149575450}"/>
              </a:ext>
            </a:extLst>
          </p:cNvPr>
          <p:cNvSpPr>
            <a:spLocks noGrp="1" noChangeArrowheads="1"/>
          </p:cNvSpPr>
          <p:nvPr>
            <p:ph type="dt" sz="half" idx="10"/>
          </p:nvPr>
        </p:nvSpPr>
        <p:spPr>
          <a:ln/>
        </p:spPr>
        <p:txBody>
          <a:bodyPr/>
          <a:lstStyle>
            <a:lvl1pPr>
              <a:defRPr/>
            </a:lvl1pPr>
          </a:lstStyle>
          <a:p>
            <a:pPr>
              <a:defRPr/>
            </a:pPr>
            <a:fld id="{AE55D969-0BB6-46F1-ADE9-88D87CB08724}" type="datetime1">
              <a:rPr lang="ja-JP" altLang="en-US"/>
              <a:pPr>
                <a:defRPr/>
              </a:pPr>
              <a:t>2026/1/18</a:t>
            </a:fld>
            <a:endParaRPr lang="en-US" altLang="ja-JP"/>
          </a:p>
        </p:txBody>
      </p:sp>
      <p:sp>
        <p:nvSpPr>
          <p:cNvPr id="5" name="Rectangle 5">
            <a:extLst>
              <a:ext uri="{FF2B5EF4-FFF2-40B4-BE49-F238E27FC236}">
                <a16:creationId xmlns:a16="http://schemas.microsoft.com/office/drawing/2014/main" id="{9D4111F3-A65D-3022-E456-58EC9776DA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171339D-E58D-D818-B9E7-9E9AC6762F43}"/>
              </a:ext>
            </a:extLst>
          </p:cNvPr>
          <p:cNvSpPr>
            <a:spLocks noGrp="1" noChangeArrowheads="1"/>
          </p:cNvSpPr>
          <p:nvPr>
            <p:ph type="sldNum" sz="quarter" idx="12"/>
          </p:nvPr>
        </p:nvSpPr>
        <p:spPr>
          <a:ln/>
        </p:spPr>
        <p:txBody>
          <a:bodyPr/>
          <a:lstStyle>
            <a:lvl1pPr>
              <a:defRPr/>
            </a:lvl1pPr>
          </a:lstStyle>
          <a:p>
            <a:pPr>
              <a:defRPr/>
            </a:pPr>
            <a:fld id="{43620EA0-6DF8-44B2-8959-4A27A2225393}" type="slidenum">
              <a:rPr lang="ja-JP" altLang="en-US"/>
              <a:pPr>
                <a:defRPr/>
              </a:pPr>
              <a:t>‹#›</a:t>
            </a:fld>
            <a:endParaRPr lang="en-US" altLang="ja-JP"/>
          </a:p>
        </p:txBody>
      </p:sp>
    </p:spTree>
    <p:extLst>
      <p:ext uri="{BB962C8B-B14F-4D97-AF65-F5344CB8AC3E}">
        <p14:creationId xmlns:p14="http://schemas.microsoft.com/office/powerpoint/2010/main" val="134605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871F343D-A28A-B957-9ECE-C4F02BE33AA8}"/>
              </a:ext>
            </a:extLst>
          </p:cNvPr>
          <p:cNvSpPr>
            <a:spLocks noGrp="1" noChangeArrowheads="1"/>
          </p:cNvSpPr>
          <p:nvPr>
            <p:ph type="dt" sz="half" idx="10"/>
          </p:nvPr>
        </p:nvSpPr>
        <p:spPr>
          <a:ln/>
        </p:spPr>
        <p:txBody>
          <a:bodyPr/>
          <a:lstStyle>
            <a:lvl1pPr>
              <a:defRPr/>
            </a:lvl1pPr>
          </a:lstStyle>
          <a:p>
            <a:pPr>
              <a:defRPr/>
            </a:pPr>
            <a:fld id="{ADB2EB54-625F-46D3-87E8-B53C744B2D7B}" type="datetime1">
              <a:rPr lang="ja-JP" altLang="en-US"/>
              <a:pPr>
                <a:defRPr/>
              </a:pPr>
              <a:t>2026/1/18</a:t>
            </a:fld>
            <a:endParaRPr lang="en-US" altLang="ja-JP"/>
          </a:p>
        </p:txBody>
      </p:sp>
      <p:sp>
        <p:nvSpPr>
          <p:cNvPr id="6" name="Rectangle 5">
            <a:extLst>
              <a:ext uri="{FF2B5EF4-FFF2-40B4-BE49-F238E27FC236}">
                <a16:creationId xmlns:a16="http://schemas.microsoft.com/office/drawing/2014/main" id="{6D934110-819B-F9AB-81F0-CAE4202B6BB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BFC431A8-B528-C823-C2B8-D3BF62CAA215}"/>
              </a:ext>
            </a:extLst>
          </p:cNvPr>
          <p:cNvSpPr>
            <a:spLocks noGrp="1" noChangeArrowheads="1"/>
          </p:cNvSpPr>
          <p:nvPr>
            <p:ph type="sldNum" sz="quarter" idx="12"/>
          </p:nvPr>
        </p:nvSpPr>
        <p:spPr>
          <a:ln/>
        </p:spPr>
        <p:txBody>
          <a:bodyPr/>
          <a:lstStyle>
            <a:lvl1pPr>
              <a:defRPr/>
            </a:lvl1pPr>
          </a:lstStyle>
          <a:p>
            <a:pPr>
              <a:defRPr/>
            </a:pPr>
            <a:fld id="{C27ED1B7-7110-4582-A926-8CBA88919A46}" type="slidenum">
              <a:rPr lang="ja-JP" altLang="en-US"/>
              <a:pPr>
                <a:defRPr/>
              </a:pPr>
              <a:t>‹#›</a:t>
            </a:fld>
            <a:endParaRPr lang="en-US" altLang="ja-JP"/>
          </a:p>
        </p:txBody>
      </p:sp>
    </p:spTree>
    <p:extLst>
      <p:ext uri="{BB962C8B-B14F-4D97-AF65-F5344CB8AC3E}">
        <p14:creationId xmlns:p14="http://schemas.microsoft.com/office/powerpoint/2010/main" val="1187561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56B4F684-4399-9802-2801-1E0BE49EF1C1}"/>
              </a:ext>
            </a:extLst>
          </p:cNvPr>
          <p:cNvSpPr>
            <a:spLocks noGrp="1" noChangeArrowheads="1"/>
          </p:cNvSpPr>
          <p:nvPr>
            <p:ph type="dt" sz="half" idx="10"/>
          </p:nvPr>
        </p:nvSpPr>
        <p:spPr>
          <a:ln/>
        </p:spPr>
        <p:txBody>
          <a:bodyPr/>
          <a:lstStyle>
            <a:lvl1pPr>
              <a:defRPr/>
            </a:lvl1pPr>
          </a:lstStyle>
          <a:p>
            <a:pPr>
              <a:defRPr/>
            </a:pPr>
            <a:fld id="{103D27C2-F1CF-4C7C-AA90-BC7CB4EF41D5}" type="datetime1">
              <a:rPr lang="ja-JP" altLang="en-US"/>
              <a:pPr>
                <a:defRPr/>
              </a:pPr>
              <a:t>2026/1/18</a:t>
            </a:fld>
            <a:endParaRPr lang="en-US" altLang="ja-JP"/>
          </a:p>
        </p:txBody>
      </p:sp>
      <p:sp>
        <p:nvSpPr>
          <p:cNvPr id="8" name="Rectangle 5">
            <a:extLst>
              <a:ext uri="{FF2B5EF4-FFF2-40B4-BE49-F238E27FC236}">
                <a16:creationId xmlns:a16="http://schemas.microsoft.com/office/drawing/2014/main" id="{E04CB67D-0060-CD7B-2879-50176DBA914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3556434F-4941-7AEB-FC57-A7C636A33C94}"/>
              </a:ext>
            </a:extLst>
          </p:cNvPr>
          <p:cNvSpPr>
            <a:spLocks noGrp="1" noChangeArrowheads="1"/>
          </p:cNvSpPr>
          <p:nvPr>
            <p:ph type="sldNum" sz="quarter" idx="12"/>
          </p:nvPr>
        </p:nvSpPr>
        <p:spPr>
          <a:ln/>
        </p:spPr>
        <p:txBody>
          <a:bodyPr/>
          <a:lstStyle>
            <a:lvl1pPr>
              <a:defRPr/>
            </a:lvl1pPr>
          </a:lstStyle>
          <a:p>
            <a:pPr>
              <a:defRPr/>
            </a:pPr>
            <a:fld id="{5EB6D950-072E-4351-9189-07A6F0F24B6C}" type="slidenum">
              <a:rPr lang="ja-JP" altLang="en-US"/>
              <a:pPr>
                <a:defRPr/>
              </a:pPr>
              <a:t>‹#›</a:t>
            </a:fld>
            <a:endParaRPr lang="en-US" altLang="ja-JP"/>
          </a:p>
        </p:txBody>
      </p:sp>
    </p:spTree>
    <p:extLst>
      <p:ext uri="{BB962C8B-B14F-4D97-AF65-F5344CB8AC3E}">
        <p14:creationId xmlns:p14="http://schemas.microsoft.com/office/powerpoint/2010/main" val="3922636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84768C9E-6548-F059-07FC-1D53A65C1440}"/>
              </a:ext>
            </a:extLst>
          </p:cNvPr>
          <p:cNvSpPr>
            <a:spLocks noGrp="1" noChangeArrowheads="1"/>
          </p:cNvSpPr>
          <p:nvPr>
            <p:ph type="dt" sz="half" idx="10"/>
          </p:nvPr>
        </p:nvSpPr>
        <p:spPr>
          <a:ln/>
        </p:spPr>
        <p:txBody>
          <a:bodyPr/>
          <a:lstStyle>
            <a:lvl1pPr>
              <a:defRPr/>
            </a:lvl1pPr>
          </a:lstStyle>
          <a:p>
            <a:pPr>
              <a:defRPr/>
            </a:pPr>
            <a:fld id="{113698AA-5900-4087-8B79-78FCB176DFE7}" type="datetime1">
              <a:rPr lang="ja-JP" altLang="en-US"/>
              <a:pPr>
                <a:defRPr/>
              </a:pPr>
              <a:t>2026/1/18</a:t>
            </a:fld>
            <a:endParaRPr lang="en-US" altLang="ja-JP"/>
          </a:p>
        </p:txBody>
      </p:sp>
      <p:sp>
        <p:nvSpPr>
          <p:cNvPr id="4" name="Rectangle 5">
            <a:extLst>
              <a:ext uri="{FF2B5EF4-FFF2-40B4-BE49-F238E27FC236}">
                <a16:creationId xmlns:a16="http://schemas.microsoft.com/office/drawing/2014/main" id="{16E9864B-E30B-081C-BBED-D8B9AC3FDD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C48DAAB1-1E42-0E4C-E002-890FFE89849A}"/>
              </a:ext>
            </a:extLst>
          </p:cNvPr>
          <p:cNvSpPr>
            <a:spLocks noGrp="1" noChangeArrowheads="1"/>
          </p:cNvSpPr>
          <p:nvPr>
            <p:ph type="sldNum" sz="quarter" idx="12"/>
          </p:nvPr>
        </p:nvSpPr>
        <p:spPr>
          <a:ln/>
        </p:spPr>
        <p:txBody>
          <a:bodyPr/>
          <a:lstStyle>
            <a:lvl1pPr>
              <a:defRPr/>
            </a:lvl1pPr>
          </a:lstStyle>
          <a:p>
            <a:pPr>
              <a:defRPr/>
            </a:pPr>
            <a:fld id="{CE6F296D-AC03-4341-AA95-AC714A5A9A09}" type="slidenum">
              <a:rPr lang="ja-JP" altLang="en-US"/>
              <a:pPr>
                <a:defRPr/>
              </a:pPr>
              <a:t>‹#›</a:t>
            </a:fld>
            <a:endParaRPr lang="en-US" altLang="ja-JP"/>
          </a:p>
        </p:txBody>
      </p:sp>
    </p:spTree>
    <p:extLst>
      <p:ext uri="{BB962C8B-B14F-4D97-AF65-F5344CB8AC3E}">
        <p14:creationId xmlns:p14="http://schemas.microsoft.com/office/powerpoint/2010/main" val="265881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E4A776B-4E77-38EE-CB5D-17A40EA29D81}"/>
              </a:ext>
            </a:extLst>
          </p:cNvPr>
          <p:cNvSpPr>
            <a:spLocks noGrp="1" noChangeArrowheads="1"/>
          </p:cNvSpPr>
          <p:nvPr>
            <p:ph type="dt" sz="half" idx="10"/>
          </p:nvPr>
        </p:nvSpPr>
        <p:spPr>
          <a:ln/>
        </p:spPr>
        <p:txBody>
          <a:bodyPr/>
          <a:lstStyle>
            <a:lvl1pPr>
              <a:defRPr/>
            </a:lvl1pPr>
          </a:lstStyle>
          <a:p>
            <a:pPr>
              <a:defRPr/>
            </a:pPr>
            <a:fld id="{D2C188D6-07A5-4273-9BE3-458F05FABD82}" type="datetime1">
              <a:rPr lang="ja-JP" altLang="en-US"/>
              <a:pPr>
                <a:defRPr/>
              </a:pPr>
              <a:t>2026/1/18</a:t>
            </a:fld>
            <a:endParaRPr lang="en-US" altLang="ja-JP"/>
          </a:p>
        </p:txBody>
      </p:sp>
      <p:sp>
        <p:nvSpPr>
          <p:cNvPr id="3" name="Rectangle 5">
            <a:extLst>
              <a:ext uri="{FF2B5EF4-FFF2-40B4-BE49-F238E27FC236}">
                <a16:creationId xmlns:a16="http://schemas.microsoft.com/office/drawing/2014/main" id="{618B63E6-0F9D-AD99-B3D3-F1E2261B2E0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44D95CDD-110B-3F56-66CE-E88019BA079C}"/>
              </a:ext>
            </a:extLst>
          </p:cNvPr>
          <p:cNvSpPr>
            <a:spLocks noGrp="1" noChangeArrowheads="1"/>
          </p:cNvSpPr>
          <p:nvPr>
            <p:ph type="sldNum" sz="quarter" idx="12"/>
          </p:nvPr>
        </p:nvSpPr>
        <p:spPr>
          <a:ln/>
        </p:spPr>
        <p:txBody>
          <a:bodyPr/>
          <a:lstStyle>
            <a:lvl1pPr>
              <a:defRPr/>
            </a:lvl1pPr>
          </a:lstStyle>
          <a:p>
            <a:pPr>
              <a:defRPr/>
            </a:pPr>
            <a:fld id="{0676E6DD-439C-4206-BDAA-92ACAF9F2BD2}" type="slidenum">
              <a:rPr lang="ja-JP" altLang="en-US"/>
              <a:pPr>
                <a:defRPr/>
              </a:pPr>
              <a:t>‹#›</a:t>
            </a:fld>
            <a:endParaRPr lang="en-US" altLang="ja-JP"/>
          </a:p>
        </p:txBody>
      </p:sp>
    </p:spTree>
    <p:extLst>
      <p:ext uri="{BB962C8B-B14F-4D97-AF65-F5344CB8AC3E}">
        <p14:creationId xmlns:p14="http://schemas.microsoft.com/office/powerpoint/2010/main" val="305908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593452EE-8C8F-BCE0-008D-BAA57903AC50}"/>
              </a:ext>
            </a:extLst>
          </p:cNvPr>
          <p:cNvSpPr>
            <a:spLocks noGrp="1" noChangeArrowheads="1"/>
          </p:cNvSpPr>
          <p:nvPr>
            <p:ph type="dt" sz="half" idx="10"/>
          </p:nvPr>
        </p:nvSpPr>
        <p:spPr>
          <a:ln/>
        </p:spPr>
        <p:txBody>
          <a:bodyPr/>
          <a:lstStyle>
            <a:lvl1pPr>
              <a:defRPr/>
            </a:lvl1pPr>
          </a:lstStyle>
          <a:p>
            <a:pPr>
              <a:defRPr/>
            </a:pPr>
            <a:fld id="{DEA2E54D-205A-4AEC-A763-233B40F678F5}" type="datetime1">
              <a:rPr lang="ja-JP" altLang="en-US"/>
              <a:pPr>
                <a:defRPr/>
              </a:pPr>
              <a:t>2026/1/18</a:t>
            </a:fld>
            <a:endParaRPr lang="en-US" altLang="ja-JP"/>
          </a:p>
        </p:txBody>
      </p:sp>
      <p:sp>
        <p:nvSpPr>
          <p:cNvPr id="6" name="Rectangle 5">
            <a:extLst>
              <a:ext uri="{FF2B5EF4-FFF2-40B4-BE49-F238E27FC236}">
                <a16:creationId xmlns:a16="http://schemas.microsoft.com/office/drawing/2014/main" id="{115917E1-2EA8-2549-9626-EC460546F70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86702E7C-17A9-AD21-6339-F8F40E9D13EF}"/>
              </a:ext>
            </a:extLst>
          </p:cNvPr>
          <p:cNvSpPr>
            <a:spLocks noGrp="1" noChangeArrowheads="1"/>
          </p:cNvSpPr>
          <p:nvPr>
            <p:ph type="sldNum" sz="quarter" idx="12"/>
          </p:nvPr>
        </p:nvSpPr>
        <p:spPr>
          <a:ln/>
        </p:spPr>
        <p:txBody>
          <a:bodyPr/>
          <a:lstStyle>
            <a:lvl1pPr>
              <a:defRPr/>
            </a:lvl1pPr>
          </a:lstStyle>
          <a:p>
            <a:pPr>
              <a:defRPr/>
            </a:pPr>
            <a:fld id="{97696888-0A1D-4F41-9C09-14451E747BE5}" type="slidenum">
              <a:rPr lang="ja-JP" altLang="en-US"/>
              <a:pPr>
                <a:defRPr/>
              </a:pPr>
              <a:t>‹#›</a:t>
            </a:fld>
            <a:endParaRPr lang="en-US" altLang="ja-JP"/>
          </a:p>
        </p:txBody>
      </p:sp>
    </p:spTree>
    <p:extLst>
      <p:ext uri="{BB962C8B-B14F-4D97-AF65-F5344CB8AC3E}">
        <p14:creationId xmlns:p14="http://schemas.microsoft.com/office/powerpoint/2010/main" val="3029052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23C80C45-B346-3C68-F92F-5DE51DDA9C73}"/>
              </a:ext>
            </a:extLst>
          </p:cNvPr>
          <p:cNvSpPr>
            <a:spLocks noGrp="1" noChangeArrowheads="1"/>
          </p:cNvSpPr>
          <p:nvPr>
            <p:ph type="dt" sz="half" idx="10"/>
          </p:nvPr>
        </p:nvSpPr>
        <p:spPr>
          <a:ln/>
        </p:spPr>
        <p:txBody>
          <a:bodyPr/>
          <a:lstStyle>
            <a:lvl1pPr>
              <a:defRPr/>
            </a:lvl1pPr>
          </a:lstStyle>
          <a:p>
            <a:pPr>
              <a:defRPr/>
            </a:pPr>
            <a:fld id="{1FB08718-E8AA-48C6-AAA6-C42D99C96F93}" type="datetime1">
              <a:rPr lang="ja-JP" altLang="en-US"/>
              <a:pPr>
                <a:defRPr/>
              </a:pPr>
              <a:t>2026/1/18</a:t>
            </a:fld>
            <a:endParaRPr lang="en-US" altLang="ja-JP"/>
          </a:p>
        </p:txBody>
      </p:sp>
      <p:sp>
        <p:nvSpPr>
          <p:cNvPr id="6" name="Rectangle 5">
            <a:extLst>
              <a:ext uri="{FF2B5EF4-FFF2-40B4-BE49-F238E27FC236}">
                <a16:creationId xmlns:a16="http://schemas.microsoft.com/office/drawing/2014/main" id="{E1CBCB8E-001F-BE53-FDBD-7D494273DA1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EC01A9D-D804-47AD-93A7-AC550F666E69}"/>
              </a:ext>
            </a:extLst>
          </p:cNvPr>
          <p:cNvSpPr>
            <a:spLocks noGrp="1" noChangeArrowheads="1"/>
          </p:cNvSpPr>
          <p:nvPr>
            <p:ph type="sldNum" sz="quarter" idx="12"/>
          </p:nvPr>
        </p:nvSpPr>
        <p:spPr>
          <a:ln/>
        </p:spPr>
        <p:txBody>
          <a:bodyPr/>
          <a:lstStyle>
            <a:lvl1pPr>
              <a:defRPr/>
            </a:lvl1pPr>
          </a:lstStyle>
          <a:p>
            <a:pPr>
              <a:defRPr/>
            </a:pPr>
            <a:fld id="{46C215C2-2658-4020-82D2-F831EB30E421}" type="slidenum">
              <a:rPr lang="ja-JP" altLang="en-US"/>
              <a:pPr>
                <a:defRPr/>
              </a:pPr>
              <a:t>‹#›</a:t>
            </a:fld>
            <a:endParaRPr lang="en-US" altLang="ja-JP"/>
          </a:p>
        </p:txBody>
      </p:sp>
    </p:spTree>
    <p:extLst>
      <p:ext uri="{BB962C8B-B14F-4D97-AF65-F5344CB8AC3E}">
        <p14:creationId xmlns:p14="http://schemas.microsoft.com/office/powerpoint/2010/main" val="1694697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7BCCDBF-729D-DAF3-291B-1A6E86ED4B23}"/>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13EAFFBF-2E95-C9D4-A14B-74BE04D6667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1508" name="Rectangle 4">
            <a:extLst>
              <a:ext uri="{FF2B5EF4-FFF2-40B4-BE49-F238E27FC236}">
                <a16:creationId xmlns:a16="http://schemas.microsoft.com/office/drawing/2014/main" id="{FB798D2F-56C2-A1A5-7DA1-74D2537E8646}"/>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fld id="{ECEC25D9-B257-4D62-9A17-B715E87202F9}" type="datetime1">
              <a:rPr lang="ja-JP" altLang="en-US"/>
              <a:pPr>
                <a:defRPr/>
              </a:pPr>
              <a:t>2026/1/18</a:t>
            </a:fld>
            <a:endParaRPr lang="en-US" altLang="ja-JP"/>
          </a:p>
        </p:txBody>
      </p:sp>
      <p:sp>
        <p:nvSpPr>
          <p:cNvPr id="21509" name="Rectangle 5">
            <a:extLst>
              <a:ext uri="{FF2B5EF4-FFF2-40B4-BE49-F238E27FC236}">
                <a16:creationId xmlns:a16="http://schemas.microsoft.com/office/drawing/2014/main" id="{A11D3447-55BE-867F-6A84-13C79336C7FB}"/>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21510" name="Rectangle 6">
            <a:extLst>
              <a:ext uri="{FF2B5EF4-FFF2-40B4-BE49-F238E27FC236}">
                <a16:creationId xmlns:a16="http://schemas.microsoft.com/office/drawing/2014/main" id="{954BF856-2997-4F9E-7068-AF06425E38C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A9C4377-F0F8-45C6-B597-38B09605001D}"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0106CCC-AF85-12C4-DB9F-FB59B3A5F186}"/>
              </a:ext>
            </a:extLst>
          </p:cNvPr>
          <p:cNvSpPr>
            <a:spLocks noGrp="1" noChangeArrowheads="1"/>
          </p:cNvSpPr>
          <p:nvPr>
            <p:ph type="ctrTitle" idx="4294967295"/>
          </p:nvPr>
        </p:nvSpPr>
        <p:spPr>
          <a:xfrm>
            <a:off x="0" y="1834387"/>
            <a:ext cx="9144000" cy="2062103"/>
          </a:xfrm>
          <a:noFill/>
        </p:spPr>
        <p:txBody>
          <a:bodyPr>
            <a:spAutoFit/>
          </a:bodyPr>
          <a:lstStyle/>
          <a:p>
            <a:pPr eaLnBrk="1" hangingPunct="1"/>
            <a:r>
              <a:rPr lang="ja-JP" altLang="en-US" sz="3200" dirty="0"/>
              <a:t>新潟市</a:t>
            </a:r>
            <a:br>
              <a:rPr lang="ja-JP" altLang="en-US" sz="3200" dirty="0"/>
            </a:br>
            <a:r>
              <a:rPr lang="en-US" altLang="ja-JP" sz="3200" dirty="0"/>
              <a:t/>
            </a:r>
            <a:br>
              <a:rPr lang="en-US" altLang="ja-JP" sz="3200" dirty="0"/>
            </a:br>
            <a:r>
              <a:rPr lang="ja-JP" altLang="en-US" sz="3200" dirty="0"/>
              <a:t>新潟市電子入札システム（物品、役務）の</a:t>
            </a:r>
            <a:r>
              <a:rPr lang="en-US" altLang="ja-JP" sz="3200" dirty="0"/>
              <a:t/>
            </a:r>
            <a:br>
              <a:rPr lang="en-US" altLang="ja-JP" sz="3200" dirty="0"/>
            </a:br>
            <a:r>
              <a:rPr lang="ja-JP" altLang="en-US" sz="3200" dirty="0"/>
              <a:t>導入に係る操作説明会</a:t>
            </a:r>
          </a:p>
        </p:txBody>
      </p:sp>
      <p:sp>
        <p:nvSpPr>
          <p:cNvPr id="4099" name="Rectangle 4">
            <a:extLst>
              <a:ext uri="{FF2B5EF4-FFF2-40B4-BE49-F238E27FC236}">
                <a16:creationId xmlns:a16="http://schemas.microsoft.com/office/drawing/2014/main" id="{B869045C-B7F7-EAE9-1590-D5F05A561AA8}"/>
              </a:ext>
            </a:extLst>
          </p:cNvPr>
          <p:cNvSpPr>
            <a:spLocks noChangeArrowheads="1"/>
          </p:cNvSpPr>
          <p:nvPr/>
        </p:nvSpPr>
        <p:spPr bwMode="auto">
          <a:xfrm>
            <a:off x="0" y="4537075"/>
            <a:ext cx="91440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400" dirty="0"/>
              <a:t>令和８年１月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8">
            <a:extLst>
              <a:ext uri="{FF2B5EF4-FFF2-40B4-BE49-F238E27FC236}">
                <a16:creationId xmlns:a16="http://schemas.microsoft.com/office/drawing/2014/main" id="{FBB4546D-4BE5-5098-7817-299280B423DB}"/>
              </a:ext>
            </a:extLst>
          </p:cNvPr>
          <p:cNvSpPr>
            <a:spLocks noChangeArrowheads="1"/>
          </p:cNvSpPr>
          <p:nvPr/>
        </p:nvSpPr>
        <p:spPr bwMode="auto">
          <a:xfrm>
            <a:off x="612379" y="887216"/>
            <a:ext cx="8229600"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dirty="0"/>
              <a:t>「入札」に参加される場合は</a:t>
            </a:r>
            <a:r>
              <a:rPr lang="ja-JP" altLang="en-US" sz="2000" dirty="0">
                <a:latin typeface="ＭＳ Ｐゴシック" panose="020B0600070205080204" pitchFamily="50" charset="-128"/>
              </a:rPr>
              <a:t>、競争入札参加資格者名簿に登録されている</a:t>
            </a:r>
            <a:endParaRPr lang="en-US" altLang="ja-JP" sz="2000" dirty="0">
              <a:latin typeface="ＭＳ Ｐゴシック" panose="020B0600070205080204" pitchFamily="50" charset="-128"/>
            </a:endParaRPr>
          </a:p>
          <a:p>
            <a:pPr eaLnBrk="1" hangingPunct="1">
              <a:spcBef>
                <a:spcPct val="0"/>
              </a:spcBef>
              <a:buFontTx/>
              <a:buNone/>
            </a:pPr>
            <a:r>
              <a:rPr lang="ja-JP" altLang="en-US" sz="2000" dirty="0">
                <a:solidFill>
                  <a:srgbClr val="FF0000"/>
                </a:solidFill>
                <a:latin typeface="ＭＳ Ｐゴシック" panose="020B0600070205080204" pitchFamily="50" charset="-128"/>
              </a:rPr>
              <a:t>代表者（受任者を登録されている場合は受任者）名義</a:t>
            </a:r>
            <a:r>
              <a:rPr lang="ja-JP" altLang="en-US" sz="2000" dirty="0">
                <a:latin typeface="ＭＳ Ｐゴシック" panose="020B0600070205080204" pitchFamily="50" charset="-128"/>
              </a:rPr>
              <a:t>の</a:t>
            </a:r>
            <a:r>
              <a:rPr lang="en-US" altLang="ja-JP" sz="2000" dirty="0">
                <a:latin typeface="ＭＳ Ｐゴシック" panose="020B0600070205080204" pitchFamily="50" charset="-128"/>
              </a:rPr>
              <a:t>IC</a:t>
            </a:r>
            <a:r>
              <a:rPr lang="ja-JP" altLang="en-US" sz="2000" dirty="0">
                <a:latin typeface="ＭＳ Ｐゴシック" panose="020B0600070205080204" pitchFamily="50" charset="-128"/>
              </a:rPr>
              <a:t>カードが必要です。</a:t>
            </a: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a:t>
            </a: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a:t>
            </a:r>
            <a:r>
              <a:rPr lang="en-US" altLang="ja-JP" sz="1800" dirty="0">
                <a:latin typeface="ＭＳ Ｐゴシック" panose="020B0600070205080204" pitchFamily="50" charset="-128"/>
              </a:rPr>
              <a:t>(</a:t>
            </a:r>
            <a:r>
              <a:rPr lang="ja-JP" altLang="en-US" sz="1800" dirty="0">
                <a:latin typeface="ＭＳ Ｐゴシック" panose="020B0600070205080204" pitchFamily="50" charset="-128"/>
              </a:rPr>
              <a:t>電子証明書</a:t>
            </a:r>
            <a:r>
              <a:rPr lang="en-US" altLang="ja-JP" sz="1800" dirty="0">
                <a:latin typeface="ＭＳ Ｐゴシック" panose="020B0600070205080204" pitchFamily="50" charset="-128"/>
              </a:rPr>
              <a:t>)</a:t>
            </a:r>
            <a:r>
              <a:rPr lang="ja-JP" altLang="en-US" sz="1800" dirty="0">
                <a:latin typeface="ＭＳ Ｐゴシック" panose="020B0600070205080204" pitchFamily="50" charset="-128"/>
              </a:rPr>
              <a:t>は、</a:t>
            </a:r>
            <a:r>
              <a:rPr lang="ja-JP" altLang="en-US" sz="1800" u="sng" dirty="0">
                <a:solidFill>
                  <a:srgbClr val="FF0000"/>
                </a:solidFill>
                <a:latin typeface="ＭＳ Ｐゴシック" panose="020B0600070205080204" pitchFamily="50" charset="-128"/>
              </a:rPr>
              <a:t>個人を認証</a:t>
            </a:r>
            <a:r>
              <a:rPr lang="ja-JP" altLang="en-US" sz="1800" dirty="0">
                <a:latin typeface="ＭＳ Ｐゴシック" panose="020B0600070205080204" pitchFamily="50" charset="-128"/>
              </a:rPr>
              <a:t>しますので、名義があります。</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　このため代表者や受任者が変更となった場合は、新たな名義での</a:t>
            </a: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カードの</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　購入が必要となります。</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
            </a:r>
            <a:br>
              <a:rPr lang="ja-JP" altLang="en-US" sz="1800" dirty="0">
                <a:latin typeface="ＭＳ Ｐゴシック" panose="020B0600070205080204" pitchFamily="50" charset="-128"/>
              </a:rPr>
            </a:br>
            <a:r>
              <a:rPr lang="ja-JP" altLang="en-US" sz="1800" dirty="0">
                <a:latin typeface="ＭＳ Ｐゴシック" panose="020B0600070205080204" pitchFamily="50" charset="-128"/>
              </a:rPr>
              <a:t>対応の</a:t>
            </a: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カードをお持ちでない方は</a:t>
            </a:r>
            <a:r>
              <a:rPr lang="ja-JP" altLang="en-US" sz="1800" b="1" u="sng" dirty="0">
                <a:latin typeface="ＭＳ Ｐゴシック" panose="020B0600070205080204" pitchFamily="50" charset="-128"/>
              </a:rPr>
              <a:t>電子入札コアシステム対応の認証局</a:t>
            </a:r>
            <a:r>
              <a:rPr lang="ja-JP" altLang="en-US" sz="1800" dirty="0">
                <a:latin typeface="ＭＳ Ｐゴシック" panose="020B0600070205080204" pitchFamily="50" charset="-128"/>
              </a:rPr>
              <a:t>より</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ご購入ください。認証局の一覧は次ページにあります。</a:t>
            </a:r>
            <a:endParaRPr lang="en-US" altLang="ja-JP" sz="1800" dirty="0">
              <a:latin typeface="ＭＳ Ｐゴシック" panose="020B0600070205080204" pitchFamily="50" charset="-128"/>
            </a:endParaRPr>
          </a:p>
          <a:p>
            <a:pPr eaLnBrk="1" hangingPunct="1">
              <a:spcBef>
                <a:spcPct val="0"/>
              </a:spcBef>
              <a:buFontTx/>
              <a:buNone/>
            </a:pPr>
            <a:endParaRPr lang="en-US" altLang="ja-JP" sz="1800" b="1" u="sng" dirty="0">
              <a:latin typeface="ＭＳ Ｐゴシック" panose="020B0600070205080204" pitchFamily="50" charset="-128"/>
            </a:endParaRPr>
          </a:p>
          <a:p>
            <a:pPr eaLnBrk="1" hangingPunct="1">
              <a:spcBef>
                <a:spcPct val="0"/>
              </a:spcBef>
              <a:buFontTx/>
              <a:buNone/>
            </a:pPr>
            <a:r>
              <a:rPr lang="en-US" altLang="ja-JP" sz="2000" b="1" u="sng" dirty="0">
                <a:latin typeface="ＭＳ Ｐゴシック" panose="020B0600070205080204" pitchFamily="50" charset="-128"/>
              </a:rPr>
              <a:t>IC</a:t>
            </a:r>
            <a:r>
              <a:rPr lang="ja-JP" altLang="en-US" sz="2000" b="1" u="sng" dirty="0">
                <a:latin typeface="ＭＳ Ｐゴシック" panose="020B0600070205080204" pitchFamily="50" charset="-128"/>
              </a:rPr>
              <a:t>カードのお申し込みから取得まではおよそ</a:t>
            </a:r>
            <a:r>
              <a:rPr lang="en-US" altLang="ja-JP" sz="2000" b="1" u="sng" dirty="0">
                <a:solidFill>
                  <a:srgbClr val="FF0000"/>
                </a:solidFill>
                <a:latin typeface="ＭＳ Ｐゴシック" panose="020B0600070205080204" pitchFamily="50" charset="-128"/>
              </a:rPr>
              <a:t>2</a:t>
            </a:r>
            <a:r>
              <a:rPr lang="ja-JP" altLang="en-US" sz="2000" b="1" u="sng" dirty="0">
                <a:solidFill>
                  <a:srgbClr val="FF0000"/>
                </a:solidFill>
                <a:latin typeface="ＭＳ Ｐゴシック" panose="020B0600070205080204" pitchFamily="50" charset="-128"/>
              </a:rPr>
              <a:t>週間～</a:t>
            </a:r>
            <a:r>
              <a:rPr lang="en-US" altLang="ja-JP" sz="2000" b="1" u="sng" dirty="0">
                <a:solidFill>
                  <a:srgbClr val="FF0000"/>
                </a:solidFill>
                <a:latin typeface="ＭＳ Ｐゴシック" panose="020B0600070205080204" pitchFamily="50" charset="-128"/>
              </a:rPr>
              <a:t>1</a:t>
            </a:r>
            <a:r>
              <a:rPr lang="ja-JP" altLang="en-US" sz="2000" b="1" u="sng" dirty="0">
                <a:solidFill>
                  <a:srgbClr val="FF0000"/>
                </a:solidFill>
                <a:latin typeface="ＭＳ Ｐゴシック" panose="020B0600070205080204" pitchFamily="50" charset="-128"/>
              </a:rPr>
              <a:t>ヶ月</a:t>
            </a:r>
            <a:r>
              <a:rPr lang="ja-JP" altLang="en-US" sz="2000" b="1" u="sng" dirty="0">
                <a:latin typeface="ＭＳ Ｐゴシック" panose="020B0600070205080204" pitchFamily="50" charset="-128"/>
              </a:rPr>
              <a:t>ほどかかります。</a:t>
            </a:r>
            <a:endParaRPr lang="en-US" altLang="ja-JP" sz="2000" b="1" u="sng" dirty="0">
              <a:latin typeface="ＭＳ Ｐゴシック" panose="020B0600070205080204" pitchFamily="50" charset="-128"/>
            </a:endParaRPr>
          </a:p>
          <a:p>
            <a:pPr eaLnBrk="1" hangingPunct="1">
              <a:spcBef>
                <a:spcPct val="0"/>
              </a:spcBef>
              <a:buFontTx/>
              <a:buNone/>
            </a:pPr>
            <a:endParaRPr lang="en-US" altLang="ja-JP" sz="1800" b="1" u="sng"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必要な公的書類の取得、申込書の作成等申し込みまでにも時間を要しますので、</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購入される方はお早めに着手してください。</a:t>
            </a:r>
            <a:endParaRPr lang="en-US" altLang="ja-JP" sz="1800" dirty="0">
              <a:latin typeface="ＭＳ Ｐゴシック" panose="020B0600070205080204" pitchFamily="50" charset="-128"/>
            </a:endParaRPr>
          </a:p>
        </p:txBody>
      </p:sp>
      <p:sp>
        <p:nvSpPr>
          <p:cNvPr id="20482" name="Rectangle 18">
            <a:extLst>
              <a:ext uri="{FF2B5EF4-FFF2-40B4-BE49-F238E27FC236}">
                <a16:creationId xmlns:a16="http://schemas.microsoft.com/office/drawing/2014/main" id="{D5D663B5-BE19-FFF8-EC60-07ACC10FFDCB}"/>
              </a:ext>
            </a:extLst>
          </p:cNvPr>
          <p:cNvSpPr>
            <a:spLocks noChangeArrowheads="1"/>
          </p:cNvSpPr>
          <p:nvPr/>
        </p:nvSpPr>
        <p:spPr bwMode="auto">
          <a:xfrm>
            <a:off x="0" y="-2669"/>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b="1" dirty="0">
                <a:latin typeface="ＭＳ ゴシック" panose="020B0609070205080204" pitchFamily="49" charset="-128"/>
                <a:ea typeface="ＭＳ ゴシック" panose="020B0609070205080204" pitchFamily="49" charset="-128"/>
              </a:rPr>
              <a:t>1.3 IC</a:t>
            </a:r>
            <a:r>
              <a:rPr lang="ja-JP" altLang="en-US" b="1" dirty="0">
                <a:latin typeface="ＭＳ ゴシック" panose="020B0609070205080204" pitchFamily="49" charset="-128"/>
                <a:ea typeface="ＭＳ ゴシック" panose="020B0609070205080204" pitchFamily="49" charset="-128"/>
              </a:rPr>
              <a:t>カードの購入</a:t>
            </a:r>
            <a:r>
              <a:rPr lang="en-US" altLang="ja-JP" b="1" dirty="0">
                <a:latin typeface="ＭＳ ゴシック" panose="020B0609070205080204" pitchFamily="49" charset="-128"/>
                <a:ea typeface="ＭＳ ゴシック" panose="020B0609070205080204" pitchFamily="49" charset="-128"/>
              </a:rPr>
              <a:t>(</a:t>
            </a:r>
            <a:r>
              <a:rPr lang="ja-JP" altLang="en-US" b="1" dirty="0">
                <a:latin typeface="ＭＳ ゴシック" panose="020B0609070205080204" pitchFamily="49" charset="-128"/>
                <a:ea typeface="ＭＳ ゴシック" panose="020B0609070205080204" pitchFamily="49" charset="-128"/>
              </a:rPr>
              <a:t>「入札」に参加する場合</a:t>
            </a:r>
            <a:r>
              <a:rPr lang="en-US" altLang="ja-JP" b="1" dirty="0">
                <a:latin typeface="ＭＳ ゴシック" panose="020B0609070205080204" pitchFamily="49" charset="-128"/>
                <a:ea typeface="ＭＳ ゴシック" panose="020B0609070205080204" pitchFamily="49" charset="-128"/>
              </a:rPr>
              <a:t>)</a:t>
            </a:r>
            <a:endParaRPr lang="ja-JP" altLang="en-US" b="1" dirty="0">
              <a:latin typeface="ＭＳ ゴシック" panose="020B0609070205080204" pitchFamily="49" charset="-128"/>
              <a:ea typeface="ＭＳ ゴシック" panose="020B0609070205080204" pitchFamily="49" charset="-128"/>
            </a:endParaRPr>
          </a:p>
        </p:txBody>
      </p:sp>
      <p:sp>
        <p:nvSpPr>
          <p:cNvPr id="2" name="Text Box 7">
            <a:extLst>
              <a:ext uri="{FF2B5EF4-FFF2-40B4-BE49-F238E27FC236}">
                <a16:creationId xmlns:a16="http://schemas.microsoft.com/office/drawing/2014/main" id="{6158DF66-2D6E-4A34-7CD7-1C1626938863}"/>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9</a:t>
            </a:r>
            <a:endParaRPr lang="ja-JP" altLang="en-US" sz="1800" dirty="0"/>
          </a:p>
        </p:txBody>
      </p:sp>
      <p:sp>
        <p:nvSpPr>
          <p:cNvPr id="4" name="四角形: 角を丸くする 3">
            <a:extLst>
              <a:ext uri="{FF2B5EF4-FFF2-40B4-BE49-F238E27FC236}">
                <a16:creationId xmlns:a16="http://schemas.microsoft.com/office/drawing/2014/main" id="{DEA657BF-F7BB-8548-591B-AF52CDDF2519}"/>
              </a:ext>
            </a:extLst>
          </p:cNvPr>
          <p:cNvSpPr/>
          <p:nvPr/>
        </p:nvSpPr>
        <p:spPr>
          <a:xfrm>
            <a:off x="612379" y="1905000"/>
            <a:ext cx="7769621" cy="1143000"/>
          </a:xfrm>
          <a:prstGeom prst="roundRect">
            <a:avLst/>
          </a:prstGeom>
          <a:solidFill>
            <a:srgbClr val="FFDF7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eaLnBrk="1" hangingPunct="1">
              <a:spcBef>
                <a:spcPct val="0"/>
              </a:spcBef>
              <a:buFontTx/>
              <a:buNone/>
            </a:pPr>
            <a:r>
              <a:rPr lang="ja-JP" altLang="en-US" sz="1800" dirty="0">
                <a:latin typeface="ＭＳ Ｐゴシック" panose="020B0600070205080204" pitchFamily="50" charset="-128"/>
              </a:rPr>
              <a:t>　 </a:t>
            </a:r>
            <a:r>
              <a:rPr lang="ja-JP" altLang="en-US" dirty="0">
                <a:solidFill>
                  <a:srgbClr val="0070C0"/>
                </a:solidFill>
                <a:latin typeface="ＭＳ Ｐゴシック" panose="020B0600070205080204" pitchFamily="50" charset="-128"/>
              </a:rPr>
              <a:t>　　</a:t>
            </a:r>
            <a:r>
              <a:rPr lang="ja-JP" altLang="en-US" sz="1800" dirty="0">
                <a:solidFill>
                  <a:srgbClr val="0070C0"/>
                </a:solidFill>
                <a:latin typeface="ＭＳ Ｐゴシック" panose="020B0600070205080204" pitchFamily="50" charset="-128"/>
              </a:rPr>
              <a:t>新潟市の工事・コンサルで電子入札を利用中の方、</a:t>
            </a:r>
            <a:endParaRPr lang="en-US" altLang="ja-JP" sz="1800" dirty="0">
              <a:solidFill>
                <a:srgbClr val="0070C0"/>
              </a:solidFill>
              <a:latin typeface="ＭＳ Ｐゴシック" panose="020B0600070205080204" pitchFamily="50" charset="-128"/>
            </a:endParaRPr>
          </a:p>
          <a:p>
            <a:pPr eaLnBrk="1" hangingPunct="1">
              <a:spcBef>
                <a:spcPct val="0"/>
              </a:spcBef>
              <a:buFontTx/>
              <a:buNone/>
            </a:pPr>
            <a:r>
              <a:rPr lang="ja-JP" altLang="en-US" sz="1800" dirty="0">
                <a:solidFill>
                  <a:srgbClr val="0070C0"/>
                </a:solidFill>
                <a:latin typeface="ＭＳ Ｐゴシック" panose="020B0600070205080204" pitchFamily="50" charset="-128"/>
              </a:rPr>
              <a:t>　 　　他団体で電子入札コアシステムを</a:t>
            </a:r>
            <a:r>
              <a:rPr lang="en-US" altLang="ja-JP" sz="1800" dirty="0">
                <a:solidFill>
                  <a:srgbClr val="0070C0"/>
                </a:solidFill>
                <a:latin typeface="ＭＳ Ｐゴシック" panose="020B0600070205080204" pitchFamily="50" charset="-128"/>
              </a:rPr>
              <a:t>IC</a:t>
            </a:r>
            <a:r>
              <a:rPr lang="ja-JP" altLang="en-US" sz="1800" dirty="0">
                <a:solidFill>
                  <a:srgbClr val="0070C0"/>
                </a:solidFill>
                <a:latin typeface="ＭＳ Ｐゴシック" panose="020B0600070205080204" pitchFamily="50" charset="-128"/>
              </a:rPr>
              <a:t>カードで利用中の方</a:t>
            </a:r>
            <a:endParaRPr lang="en-US" altLang="ja-JP" sz="1800" dirty="0">
              <a:solidFill>
                <a:srgbClr val="0070C0"/>
              </a:solidFill>
              <a:latin typeface="ＭＳ Ｐゴシック" panose="020B0600070205080204" pitchFamily="50" charset="-128"/>
            </a:endParaRPr>
          </a:p>
          <a:p>
            <a:pPr eaLnBrk="1" hangingPunct="1">
              <a:spcBef>
                <a:spcPct val="0"/>
              </a:spcBef>
              <a:buFontTx/>
              <a:buNone/>
            </a:pPr>
            <a:r>
              <a:rPr lang="ja-JP" altLang="en-US" sz="1800" dirty="0">
                <a:solidFill>
                  <a:srgbClr val="0070C0"/>
                </a:solidFill>
                <a:latin typeface="ＭＳ Ｐゴシック" panose="020B0600070205080204" pitchFamily="50" charset="-128"/>
              </a:rPr>
              <a:t>　　　　　⇒</a:t>
            </a:r>
            <a:r>
              <a:rPr lang="ja-JP" altLang="en-US" sz="1800" b="1" u="sng" dirty="0">
                <a:solidFill>
                  <a:srgbClr val="FF0000"/>
                </a:solidFill>
                <a:latin typeface="ＭＳ Ｐゴシック" panose="020B0600070205080204" pitchFamily="50" charset="-128"/>
              </a:rPr>
              <a:t>改めての購入は不要です。お持ちのカードを利用できます。</a:t>
            </a:r>
            <a:endParaRPr lang="en-US" altLang="ja-JP" sz="1800" b="1" u="sng" dirty="0">
              <a:solidFill>
                <a:srgbClr val="FF0000"/>
              </a:solidFill>
              <a:latin typeface="ＭＳ Ｐゴシック" panose="020B0600070205080204"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5" name="Group 3">
            <a:extLst>
              <a:ext uri="{FF2B5EF4-FFF2-40B4-BE49-F238E27FC236}">
                <a16:creationId xmlns:a16="http://schemas.microsoft.com/office/drawing/2014/main" id="{ABE0DD28-DC11-312D-37C2-3A844529387E}"/>
              </a:ext>
            </a:extLst>
          </p:cNvPr>
          <p:cNvGraphicFramePr>
            <a:graphicFrameLocks noGrp="1"/>
          </p:cNvGraphicFramePr>
          <p:nvPr/>
        </p:nvGraphicFramePr>
        <p:xfrm>
          <a:off x="762000" y="877888"/>
          <a:ext cx="7924800" cy="4937136"/>
        </p:xfrm>
        <a:graphic>
          <a:graphicData uri="http://schemas.openxmlformats.org/drawingml/2006/table">
            <a:tbl>
              <a:tblPr/>
              <a:tblGrid>
                <a:gridCol w="10668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304759">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ＮＴＴビジネスソリューションズ株式会社</a:t>
                      </a: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 (e-ProbatioPS2)</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URL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http://www.e-probatio.com/</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E-mail</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ninshou@e-probatio.com</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TEL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0120-851-240</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FAX</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06-6348-1016</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04759">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三菱電機インフォメーションネットワーク株式会社（</a:t>
                      </a: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DIACERT-PLUS</a:t>
                      </a: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サービス）</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4571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URL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http://www.diacert.jp/plus/</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E-mail</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Ｐゴシック" pitchFamily="50" charset="-128"/>
                          <a:ea typeface="ＭＳ Ｐゴシック" pitchFamily="50" charset="-128"/>
                        </a:rPr>
                        <a:t>ホームページの「お問い合わせ」から</a:t>
                      </a:r>
                      <a:endParaRPr kumimoji="1" lang="en-US" altLang="ja-JP" sz="12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Ｐゴシック" pitchFamily="50" charset="-128"/>
                          <a:ea typeface="ＭＳ Ｐゴシック" pitchFamily="50" charset="-128"/>
                        </a:rPr>
                        <a:t>送信してください</a:t>
                      </a:r>
                      <a:endParaRPr kumimoji="1" lang="en-US" altLang="ja-JP" sz="12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TEL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03-6771-5108</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FAX</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759">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株式会社帝国データバンク（</a:t>
                      </a: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TDB</a:t>
                      </a: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電子認証サービス</a:t>
                      </a:r>
                      <a:r>
                        <a:rPr kumimoji="1" lang="en-US" altLang="ja-JP" sz="1400" b="0" i="0" u="none" strike="noStrike" cap="none" normalizeH="0" baseline="0" dirty="0" err="1">
                          <a:ln>
                            <a:noFill/>
                          </a:ln>
                          <a:solidFill>
                            <a:schemeClr val="tx1"/>
                          </a:solidFill>
                          <a:effectLst/>
                          <a:latin typeface="ＭＳ Ｐゴシック" pitchFamily="50" charset="-128"/>
                          <a:ea typeface="ＭＳ Ｐゴシック" pitchFamily="50" charset="-128"/>
                        </a:rPr>
                        <a:t>TypeA</a:t>
                      </a: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URL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http://www.tdb.co.jp/typeA/</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E-mail</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certinfo@mail.tdb.co.jp</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TEL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0570-011999</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FAX</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03-5775-3128</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759">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株式会社トインクス（</a:t>
                      </a:r>
                      <a:r>
                        <a:rPr kumimoji="1" lang="en-US" altLang="ja-JP" sz="1400" b="0" i="0" u="none" strike="noStrike" cap="none" normalizeH="0" baseline="0" dirty="0" err="1">
                          <a:ln>
                            <a:noFill/>
                          </a:ln>
                          <a:solidFill>
                            <a:schemeClr val="tx1"/>
                          </a:solidFill>
                          <a:effectLst/>
                          <a:latin typeface="ＭＳ Ｐゴシック" pitchFamily="50" charset="-128"/>
                          <a:ea typeface="ＭＳ Ｐゴシック" pitchFamily="50" charset="-128"/>
                        </a:rPr>
                        <a:t>TOiNX</a:t>
                      </a: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電子入札対応認証サービス）</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9"/>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URL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https://www.toinx.net/ebs/info.html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E-mail</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toinx.cert@toinx.co.jp</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TEL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022-799-5566</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FAX</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022-799-5565</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759">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日本電子認証株式会社（</a:t>
                      </a:r>
                      <a:r>
                        <a:rPr kumimoji="1" lang="en-US" altLang="ja-JP" sz="1400" b="0" i="0" u="none" strike="noStrike" cap="none" normalizeH="0" baseline="0" dirty="0" err="1">
                          <a:ln>
                            <a:noFill/>
                          </a:ln>
                          <a:solidFill>
                            <a:schemeClr val="tx1"/>
                          </a:solidFill>
                          <a:effectLst/>
                          <a:latin typeface="ＭＳ Ｐゴシック" pitchFamily="50" charset="-128"/>
                          <a:ea typeface="ＭＳ Ｐゴシック" pitchFamily="50" charset="-128"/>
                        </a:rPr>
                        <a:t>AOSign</a:t>
                      </a:r>
                      <a:r>
                        <a:rPr kumimoji="1" lang="ja-JP" altLang="en-US" sz="1400" b="0" i="0" u="none" strike="noStrike" cap="none" normalizeH="0" baseline="0" dirty="0">
                          <a:ln>
                            <a:noFill/>
                          </a:ln>
                          <a:solidFill>
                            <a:schemeClr val="tx1"/>
                          </a:solidFill>
                          <a:effectLst/>
                          <a:latin typeface="ＭＳ Ｐゴシック" pitchFamily="50" charset="-128"/>
                          <a:ea typeface="ＭＳ Ｐゴシック" pitchFamily="50" charset="-128"/>
                        </a:rPr>
                        <a:t>サービス）</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2"/>
                  </a:ext>
                </a:extLst>
              </a:tr>
              <a:tr h="51809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URL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http://www.ninsho.co.jp/aosign/</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E-mail</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Ｐゴシック" pitchFamily="50" charset="-128"/>
                          <a:ea typeface="ＭＳ Ｐゴシック" pitchFamily="50" charset="-128"/>
                        </a:rPr>
                        <a:t>ホームページの「</a:t>
                      </a:r>
                      <a:r>
                        <a:rPr kumimoji="1" lang="en-US" altLang="ja-JP" sz="1200" b="0" i="0" u="none" strike="noStrike" cap="none" normalizeH="0" baseline="0" dirty="0" err="1">
                          <a:ln>
                            <a:noFill/>
                          </a:ln>
                          <a:solidFill>
                            <a:schemeClr val="tx1"/>
                          </a:solidFill>
                          <a:effectLst/>
                          <a:latin typeface="ＭＳ Ｐゴシック" pitchFamily="50" charset="-128"/>
                          <a:ea typeface="ＭＳ Ｐゴシック" pitchFamily="50" charset="-128"/>
                        </a:rPr>
                        <a:t>AOSign</a:t>
                      </a:r>
                      <a:r>
                        <a:rPr kumimoji="1" lang="ja-JP" altLang="en-US" sz="1200" b="0" i="0" u="none" strike="noStrike" cap="none" normalizeH="0" baseline="0" dirty="0">
                          <a:ln>
                            <a:noFill/>
                          </a:ln>
                          <a:solidFill>
                            <a:schemeClr val="tx1"/>
                          </a:solidFill>
                          <a:effectLst/>
                          <a:latin typeface="ＭＳ Ｐゴシック" pitchFamily="50" charset="-128"/>
                          <a:ea typeface="ＭＳ Ｐゴシック" pitchFamily="50" charset="-128"/>
                        </a:rPr>
                        <a:t>サービスのお問い合わせ」から送信してください。</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0475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TEL</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0120-714-240</a:t>
                      </a:r>
                    </a:p>
                  </a:txBody>
                  <a:tcPr marT="45700" marB="4570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pitchFamily="50" charset="-128"/>
                          <a:ea typeface="ＭＳ Ｐゴシック" pitchFamily="50" charset="-128"/>
                        </a:rPr>
                        <a:t>FAX</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ＭＳ Ｐゴシック" pitchFamily="50" charset="-128"/>
                          <a:ea typeface="ＭＳ Ｐゴシック" pitchFamily="50" charset="-128"/>
                        </a:rPr>
                        <a:t>03-5148-5695</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
        <p:nvSpPr>
          <p:cNvPr id="22609" name="Rectangle 519">
            <a:extLst>
              <a:ext uri="{FF2B5EF4-FFF2-40B4-BE49-F238E27FC236}">
                <a16:creationId xmlns:a16="http://schemas.microsoft.com/office/drawing/2014/main" id="{6636FA2B-944C-A22E-3B6B-2379AE4CE397}"/>
              </a:ext>
            </a:extLst>
          </p:cNvPr>
          <p:cNvSpPr>
            <a:spLocks noChangeArrowheads="1"/>
          </p:cNvSpPr>
          <p:nvPr/>
        </p:nvSpPr>
        <p:spPr bwMode="auto">
          <a:xfrm>
            <a:off x="457200" y="434975"/>
            <a:ext cx="4694238" cy="3667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latin typeface="ＭＳ Ｐゴシック" panose="020B0600070205080204" pitchFamily="50" charset="-128"/>
              </a:rPr>
              <a:t>新規の証明書（</a:t>
            </a:r>
            <a:r>
              <a:rPr lang="en-US" altLang="ja-JP" sz="1800">
                <a:latin typeface="ＭＳ Ｐゴシック" panose="020B0600070205080204" pitchFamily="50" charset="-128"/>
              </a:rPr>
              <a:t>IC</a:t>
            </a:r>
            <a:r>
              <a:rPr lang="ja-JP" altLang="en-US" sz="1800">
                <a:latin typeface="ＭＳ Ｐゴシック" panose="020B0600070205080204" pitchFamily="50" charset="-128"/>
              </a:rPr>
              <a:t>カード）を発行している認証局</a:t>
            </a:r>
          </a:p>
        </p:txBody>
      </p:sp>
      <p:sp>
        <p:nvSpPr>
          <p:cNvPr id="22610" name="テキスト ボックス 1">
            <a:extLst>
              <a:ext uri="{FF2B5EF4-FFF2-40B4-BE49-F238E27FC236}">
                <a16:creationId xmlns:a16="http://schemas.microsoft.com/office/drawing/2014/main" id="{74D7845E-D017-1098-B8D6-B8E78FBBA013}"/>
              </a:ext>
            </a:extLst>
          </p:cNvPr>
          <p:cNvSpPr txBox="1">
            <a:spLocks noChangeArrowheads="1"/>
          </p:cNvSpPr>
          <p:nvPr/>
        </p:nvSpPr>
        <p:spPr bwMode="auto">
          <a:xfrm>
            <a:off x="762000" y="5943600"/>
            <a:ext cx="792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600"/>
              <a:t>◎最新情報は以下の電子入札コアシステムホームページをご覧ください。</a:t>
            </a:r>
            <a:endParaRPr lang="en-US" altLang="ja-JP" sz="1600"/>
          </a:p>
          <a:p>
            <a:pPr>
              <a:spcBef>
                <a:spcPct val="0"/>
              </a:spcBef>
              <a:buFontTx/>
              <a:buNone/>
            </a:pPr>
            <a:r>
              <a:rPr lang="ja-JP" altLang="en-US" sz="1600"/>
              <a:t>　　</a:t>
            </a:r>
            <a:r>
              <a:rPr lang="en-US" altLang="ja-JP" sz="1600"/>
              <a:t>https://www.cals.jacic.or.jp/coreconso/inadvance/agencylist.html</a:t>
            </a:r>
            <a:endParaRPr lang="ja-JP" altLang="en-US" sz="1600"/>
          </a:p>
        </p:txBody>
      </p:sp>
      <p:sp>
        <p:nvSpPr>
          <p:cNvPr id="2" name="Text Box 7">
            <a:extLst>
              <a:ext uri="{FF2B5EF4-FFF2-40B4-BE49-F238E27FC236}">
                <a16:creationId xmlns:a16="http://schemas.microsoft.com/office/drawing/2014/main" id="{F96F5DF4-8B51-6B8E-0DC7-61CFB69FDBC1}"/>
              </a:ext>
            </a:extLst>
          </p:cNvPr>
          <p:cNvSpPr txBox="1">
            <a:spLocks noChangeArrowheads="1"/>
          </p:cNvSpPr>
          <p:nvPr/>
        </p:nvSpPr>
        <p:spPr bwMode="auto">
          <a:xfrm>
            <a:off x="8702853" y="6491288"/>
            <a:ext cx="4411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10</a:t>
            </a:r>
            <a:endParaRPr lang="ja-JP" alt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760217DA-2998-7400-DA49-B6FBECE28E3E}"/>
              </a:ext>
            </a:extLst>
          </p:cNvPr>
          <p:cNvSpPr>
            <a:spLocks noChangeArrowheads="1"/>
          </p:cNvSpPr>
          <p:nvPr/>
        </p:nvSpPr>
        <p:spPr bwMode="auto">
          <a:xfrm>
            <a:off x="19050" y="262632"/>
            <a:ext cx="91249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b="1" dirty="0">
                <a:latin typeface="ＭＳ ゴシック" panose="020B0609070205080204" pitchFamily="49" charset="-128"/>
                <a:ea typeface="ＭＳ ゴシック" panose="020B0609070205080204" pitchFamily="49" charset="-128"/>
              </a:rPr>
              <a:t>1.4</a:t>
            </a:r>
            <a:r>
              <a:rPr lang="ja-JP" altLang="en-US" b="1" dirty="0">
                <a:latin typeface="ＭＳ ゴシック" panose="020B0609070205080204" pitchFamily="49" charset="-128"/>
                <a:ea typeface="ＭＳ ゴシック" panose="020B0609070205080204" pitchFamily="49" charset="-128"/>
              </a:rPr>
              <a:t>　</a:t>
            </a:r>
            <a:r>
              <a:rPr lang="en-US" altLang="ja-JP" b="1" dirty="0">
                <a:latin typeface="ＭＳ ゴシック" panose="020B0609070205080204" pitchFamily="49" charset="-128"/>
                <a:ea typeface="ＭＳ ゴシック" panose="020B0609070205080204" pitchFamily="49" charset="-128"/>
              </a:rPr>
              <a:t>IC</a:t>
            </a:r>
            <a:r>
              <a:rPr lang="ja-JP" altLang="en-US" b="1" dirty="0">
                <a:latin typeface="ＭＳ ゴシック" panose="020B0609070205080204" pitchFamily="49" charset="-128"/>
                <a:ea typeface="ＭＳ ゴシック" panose="020B0609070205080204" pitchFamily="49" charset="-128"/>
              </a:rPr>
              <a:t>カードリーダー</a:t>
            </a:r>
            <a:r>
              <a:rPr lang="en-US" altLang="ja-JP" b="1" dirty="0">
                <a:latin typeface="ＭＳ ゴシック" panose="020B0609070205080204" pitchFamily="49" charset="-128"/>
                <a:ea typeface="ＭＳ ゴシック" panose="020B0609070205080204" pitchFamily="49" charset="-128"/>
              </a:rPr>
              <a:t>,</a:t>
            </a:r>
          </a:p>
          <a:p>
            <a:pPr eaLnBrk="1" hangingPunct="1">
              <a:spcBef>
                <a:spcPct val="0"/>
              </a:spcBef>
              <a:buFontTx/>
              <a:buNone/>
            </a:pPr>
            <a:r>
              <a:rPr lang="ja-JP" altLang="en-US" b="1" dirty="0">
                <a:latin typeface="ＭＳ ゴシック" panose="020B0609070205080204" pitchFamily="49" charset="-128"/>
                <a:ea typeface="ＭＳ ゴシック" panose="020B0609070205080204" pitchFamily="49" charset="-128"/>
              </a:rPr>
              <a:t>　　 専用アプリケーションのインストール</a:t>
            </a:r>
          </a:p>
        </p:txBody>
      </p:sp>
      <p:sp>
        <p:nvSpPr>
          <p:cNvPr id="24579" name="Rectangle 13">
            <a:extLst>
              <a:ext uri="{FF2B5EF4-FFF2-40B4-BE49-F238E27FC236}">
                <a16:creationId xmlns:a16="http://schemas.microsoft.com/office/drawing/2014/main" id="{9E63D228-7243-0F0C-3AA0-0512A8BC2914}"/>
              </a:ext>
            </a:extLst>
          </p:cNvPr>
          <p:cNvSpPr>
            <a:spLocks noChangeArrowheads="1"/>
          </p:cNvSpPr>
          <p:nvPr/>
        </p:nvSpPr>
        <p:spPr bwMode="auto">
          <a:xfrm>
            <a:off x="533400" y="1473518"/>
            <a:ext cx="8077200" cy="17399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a:t>
            </a: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カードリーダーが認証局より届きましたら、付属の設定マニュアルに沿って、</a:t>
            </a:r>
            <a:r>
              <a:rPr lang="en-US" altLang="ja-JP" sz="1800" dirty="0">
                <a:latin typeface="ＭＳ Ｐゴシック" panose="020B0600070205080204" pitchFamily="50" charset="-128"/>
              </a:rPr>
              <a:t>IC</a:t>
            </a:r>
            <a:r>
              <a:rPr lang="ja-JP" altLang="en-US" sz="1800" dirty="0">
                <a:latin typeface="ＭＳ Ｐゴシック" panose="020B0600070205080204" pitchFamily="50" charset="-128"/>
              </a:rPr>
              <a:t>カードリーダーと専用アプリケーションのインストールを行ってください。</a:t>
            </a:r>
            <a:endParaRPr lang="en-US" altLang="ja-JP" sz="1800" dirty="0">
              <a:latin typeface="ＭＳ Ｐゴシック" panose="020B0600070205080204" pitchFamily="50" charset="-128"/>
            </a:endParaRPr>
          </a:p>
          <a:p>
            <a:pPr eaLnBrk="1" hangingPunct="1">
              <a:spcBef>
                <a:spcPct val="0"/>
              </a:spcBef>
              <a:buFontTx/>
              <a:buNone/>
            </a:pPr>
            <a:r>
              <a:rPr lang="ja-JP" altLang="en-US" sz="1800" b="1" u="sng" dirty="0">
                <a:latin typeface="ＭＳ Ｐゴシック" panose="020B0600070205080204" pitchFamily="50" charset="-128"/>
              </a:rPr>
              <a:t>インストール方法に関するお問い合わせは</a:t>
            </a:r>
            <a:r>
              <a:rPr lang="en-US" altLang="ja-JP" sz="1800" b="1" u="sng" dirty="0">
                <a:latin typeface="ＭＳ Ｐゴシック" panose="020B0600070205080204" pitchFamily="50" charset="-128"/>
              </a:rPr>
              <a:t>IC</a:t>
            </a:r>
            <a:r>
              <a:rPr lang="ja-JP" altLang="en-US" sz="1800" b="1" u="sng" dirty="0">
                <a:latin typeface="ＭＳ Ｐゴシック" panose="020B0600070205080204" pitchFamily="50" charset="-128"/>
              </a:rPr>
              <a:t>カードを購入した各認証局までお願いします。</a:t>
            </a:r>
            <a:r>
              <a:rPr lang="ja-JP" altLang="en-US" sz="1800" dirty="0">
                <a:latin typeface="ＭＳ Ｐゴシック" panose="020B0600070205080204" pitchFamily="50" charset="-128"/>
              </a:rPr>
              <a:t>インストールに不備があった場合、電子入札システムを操作する際にデバイスエラーが発生する可能性があります。</a:t>
            </a:r>
            <a:br>
              <a:rPr lang="ja-JP" altLang="en-US" sz="1800" dirty="0">
                <a:latin typeface="ＭＳ Ｐゴシック" panose="020B0600070205080204" pitchFamily="50" charset="-128"/>
              </a:rPr>
            </a:br>
            <a:endParaRPr lang="ja-JP" altLang="en-US" sz="1800" dirty="0">
              <a:latin typeface="ＭＳ Ｐゴシック" panose="020B0600070205080204" pitchFamily="50" charset="-128"/>
            </a:endParaRPr>
          </a:p>
        </p:txBody>
      </p:sp>
      <p:sp>
        <p:nvSpPr>
          <p:cNvPr id="24580" name="Rectangle 14">
            <a:extLst>
              <a:ext uri="{FF2B5EF4-FFF2-40B4-BE49-F238E27FC236}">
                <a16:creationId xmlns:a16="http://schemas.microsoft.com/office/drawing/2014/main" id="{A2C7D247-43A0-AA52-8097-E2D47AF9B0F9}"/>
              </a:ext>
            </a:extLst>
          </p:cNvPr>
          <p:cNvSpPr>
            <a:spLocks noChangeArrowheads="1"/>
          </p:cNvSpPr>
          <p:nvPr/>
        </p:nvSpPr>
        <p:spPr bwMode="auto">
          <a:xfrm>
            <a:off x="0" y="3287395"/>
            <a:ext cx="398145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b="1" dirty="0">
                <a:latin typeface="ＭＳ ゴシック" panose="020B0609070205080204" pitchFamily="49" charset="-128"/>
                <a:ea typeface="ＭＳ ゴシック" panose="020B0609070205080204" pitchFamily="49" charset="-128"/>
              </a:rPr>
              <a:t>1.5</a:t>
            </a:r>
            <a:r>
              <a:rPr lang="ja-JP" altLang="en-US" b="1" dirty="0">
                <a:latin typeface="ＭＳ ゴシック" panose="020B0609070205080204" pitchFamily="49" charset="-128"/>
                <a:ea typeface="ＭＳ ゴシック" panose="020B0609070205080204" pitchFamily="49" charset="-128"/>
              </a:rPr>
              <a:t>　許可</a:t>
            </a:r>
            <a:r>
              <a:rPr lang="en-US" altLang="ja-JP" b="1" dirty="0">
                <a:latin typeface="ＭＳ ゴシック" panose="020B0609070205080204" pitchFamily="49" charset="-128"/>
                <a:ea typeface="ＭＳ ゴシック" panose="020B0609070205080204" pitchFamily="49" charset="-128"/>
              </a:rPr>
              <a:t>URL</a:t>
            </a:r>
            <a:r>
              <a:rPr lang="ja-JP" altLang="en-US" b="1" dirty="0">
                <a:latin typeface="ＭＳ ゴシック" panose="020B0609070205080204" pitchFamily="49" charset="-128"/>
                <a:ea typeface="ＭＳ ゴシック" panose="020B0609070205080204" pitchFamily="49" charset="-128"/>
              </a:rPr>
              <a:t>の登録</a:t>
            </a:r>
            <a:r>
              <a:rPr lang="ja-JP" altLang="en-US" sz="2400" dirty="0"/>
              <a:t> </a:t>
            </a:r>
          </a:p>
        </p:txBody>
      </p:sp>
      <p:sp>
        <p:nvSpPr>
          <p:cNvPr id="24581" name="Rectangle 24">
            <a:extLst>
              <a:ext uri="{FF2B5EF4-FFF2-40B4-BE49-F238E27FC236}">
                <a16:creationId xmlns:a16="http://schemas.microsoft.com/office/drawing/2014/main" id="{F4CD22D9-EA64-AF0B-4CFD-CBB7DAFF867F}"/>
              </a:ext>
            </a:extLst>
          </p:cNvPr>
          <p:cNvSpPr>
            <a:spLocks noChangeArrowheads="1"/>
          </p:cNvSpPr>
          <p:nvPr/>
        </p:nvSpPr>
        <p:spPr bwMode="auto">
          <a:xfrm>
            <a:off x="676275" y="3785870"/>
            <a:ext cx="800100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latin typeface="ＭＳ Ｐゴシック" panose="020B0600070205080204" pitchFamily="50" charset="-128"/>
              </a:rPr>
              <a:t>インストールされるアプリケーションの一つに「電子入札補助アプリ」があり、そこに利用する電子入札システムの</a:t>
            </a:r>
            <a:r>
              <a:rPr lang="en-US" altLang="ja-JP" sz="1800" dirty="0">
                <a:latin typeface="ＭＳ Ｐゴシック" panose="020B0600070205080204" pitchFamily="50" charset="-128"/>
              </a:rPr>
              <a:t>URL</a:t>
            </a:r>
            <a:r>
              <a:rPr lang="ja-JP" altLang="en-US" sz="1800" dirty="0">
                <a:latin typeface="ＭＳ Ｐゴシック" panose="020B0600070205080204" pitchFamily="50" charset="-128"/>
              </a:rPr>
              <a:t>を登録する必要があります。</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この</a:t>
            </a:r>
            <a:r>
              <a:rPr lang="en-US" altLang="ja-JP" sz="1800" dirty="0">
                <a:latin typeface="ＭＳ Ｐゴシック" panose="020B0600070205080204" pitchFamily="50" charset="-128"/>
              </a:rPr>
              <a:t>URL</a:t>
            </a:r>
            <a:r>
              <a:rPr lang="ja-JP" altLang="en-US" sz="1800" dirty="0">
                <a:latin typeface="ＭＳ Ｐゴシック" panose="020B0600070205080204" pitchFamily="50" charset="-128"/>
              </a:rPr>
              <a:t>には以下を登録してください。</a:t>
            </a:r>
            <a:endParaRPr lang="en-US" altLang="ja-JP" sz="1800" dirty="0">
              <a:latin typeface="ＭＳ Ｐゴシック" panose="020B0600070205080204" pitchFamily="50" charset="-128"/>
            </a:endParaRPr>
          </a:p>
          <a:p>
            <a:pPr eaLnBrk="1" hangingPunct="1">
              <a:spcBef>
                <a:spcPct val="0"/>
              </a:spcBef>
              <a:buFontTx/>
              <a:buNone/>
            </a:pPr>
            <a:r>
              <a:rPr lang="en-US" altLang="ja-JP" sz="1800" dirty="0">
                <a:latin typeface="ＭＳ Ｐゴシック" panose="020B0600070205080204" pitchFamily="50" charset="-128"/>
              </a:rPr>
              <a:t>※</a:t>
            </a:r>
            <a:r>
              <a:rPr lang="ja-JP" altLang="en-US" sz="1800" dirty="0">
                <a:latin typeface="ＭＳ Ｐゴシック" panose="020B0600070205080204" pitchFamily="50" charset="-128"/>
              </a:rPr>
              <a:t>登録方法、操作については認証局のマニュアルをご覧ください。</a:t>
            </a:r>
            <a:endParaRPr lang="en-US" altLang="ja-JP" sz="1800" dirty="0">
              <a:latin typeface="ＭＳ Ｐゴシック" panose="020B0600070205080204" pitchFamily="50" charset="-128"/>
            </a:endParaRPr>
          </a:p>
          <a:p>
            <a:pPr eaLnBrk="1" hangingPunct="1">
              <a:spcBef>
                <a:spcPct val="0"/>
              </a:spcBef>
              <a:buFontTx/>
              <a:buNone/>
            </a:pPr>
            <a:r>
              <a:rPr lang="ja-JP" altLang="en-US" sz="1800" dirty="0">
                <a:latin typeface="ＭＳ Ｐゴシック" panose="020B0600070205080204" pitchFamily="50" charset="-128"/>
              </a:rPr>
              <a:t>　 多くの場合は自動設定が可能です。</a:t>
            </a:r>
          </a:p>
        </p:txBody>
      </p:sp>
      <p:sp>
        <p:nvSpPr>
          <p:cNvPr id="24582" name="Rectangle 25">
            <a:extLst>
              <a:ext uri="{FF2B5EF4-FFF2-40B4-BE49-F238E27FC236}">
                <a16:creationId xmlns:a16="http://schemas.microsoft.com/office/drawing/2014/main" id="{82E7910F-F502-E7F5-53EA-7B000BD07AF9}"/>
              </a:ext>
            </a:extLst>
          </p:cNvPr>
          <p:cNvSpPr>
            <a:spLocks noChangeArrowheads="1"/>
          </p:cNvSpPr>
          <p:nvPr/>
        </p:nvSpPr>
        <p:spPr bwMode="auto">
          <a:xfrm>
            <a:off x="1524000" y="5316220"/>
            <a:ext cx="59436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b="1" dirty="0">
                <a:latin typeface="ＭＳ ゴシック" panose="020B0609070205080204" pitchFamily="49" charset="-128"/>
                <a:ea typeface="ＭＳ ゴシック" panose="020B0609070205080204" pitchFamily="49" charset="-128"/>
              </a:rPr>
              <a:t>https://www.ebs-cloud.fwd.ne.jp</a:t>
            </a:r>
          </a:p>
        </p:txBody>
      </p:sp>
      <p:sp>
        <p:nvSpPr>
          <p:cNvPr id="2" name="Text Box 7">
            <a:extLst>
              <a:ext uri="{FF2B5EF4-FFF2-40B4-BE49-F238E27FC236}">
                <a16:creationId xmlns:a16="http://schemas.microsoft.com/office/drawing/2014/main" id="{80C15B5C-D40B-85A1-776A-0B1FFD5F11D0}"/>
              </a:ext>
            </a:extLst>
          </p:cNvPr>
          <p:cNvSpPr txBox="1">
            <a:spLocks noChangeArrowheads="1"/>
          </p:cNvSpPr>
          <p:nvPr/>
        </p:nvSpPr>
        <p:spPr bwMode="auto">
          <a:xfrm>
            <a:off x="8719973" y="6491288"/>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11</a:t>
            </a:r>
            <a:endParaRPr lang="ja-JP" altLang="en-US" sz="1800" dirty="0"/>
          </a:p>
        </p:txBody>
      </p:sp>
      <p:sp>
        <p:nvSpPr>
          <p:cNvPr id="3" name="Rectangle 26">
            <a:extLst>
              <a:ext uri="{FF2B5EF4-FFF2-40B4-BE49-F238E27FC236}">
                <a16:creationId xmlns:a16="http://schemas.microsoft.com/office/drawing/2014/main" id="{B0AB9C3A-9D65-5138-3FC1-4C113B605D80}"/>
              </a:ext>
            </a:extLst>
          </p:cNvPr>
          <p:cNvSpPr>
            <a:spLocks noChangeArrowheads="1"/>
          </p:cNvSpPr>
          <p:nvPr/>
        </p:nvSpPr>
        <p:spPr bwMode="auto">
          <a:xfrm>
            <a:off x="1505673" y="5779520"/>
            <a:ext cx="5407249" cy="92333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solidFill>
                  <a:srgbClr val="FF0000"/>
                </a:solidFill>
                <a:latin typeface="ＭＳ Ｐゴシック" panose="020B0600070205080204" pitchFamily="50" charset="-128"/>
              </a:rPr>
              <a:t>※</a:t>
            </a:r>
            <a:r>
              <a:rPr lang="ja-JP" altLang="en-US" sz="1800" b="1" dirty="0">
                <a:solidFill>
                  <a:srgbClr val="FF0000"/>
                </a:solidFill>
                <a:latin typeface="ＭＳ Ｐゴシック" panose="020B0600070205080204" pitchFamily="50" charset="-128"/>
              </a:rPr>
              <a:t>先頭は</a:t>
            </a:r>
            <a:r>
              <a:rPr lang="en-US" altLang="ja-JP" sz="1800" b="1" dirty="0">
                <a:solidFill>
                  <a:srgbClr val="FF0000"/>
                </a:solidFill>
                <a:latin typeface="Noto Sans JP Medium" panose="020B0200000000000000" pitchFamily="50" charset="-128"/>
                <a:ea typeface="Noto Sans JP Medium" panose="020B0200000000000000" pitchFamily="50" charset="-128"/>
              </a:rPr>
              <a:t>https</a:t>
            </a:r>
            <a:r>
              <a:rPr lang="ja-JP" altLang="en-US" sz="1800" b="1" dirty="0">
                <a:solidFill>
                  <a:srgbClr val="FF0000"/>
                </a:solidFill>
                <a:latin typeface="ＭＳ Ｐゴシック" panose="020B0600070205080204" pitchFamily="50" charset="-128"/>
              </a:rPr>
              <a:t>です。</a:t>
            </a:r>
            <a:endParaRPr lang="en-US" altLang="ja-JP" sz="1800" b="1" dirty="0">
              <a:solidFill>
                <a:srgbClr val="FF0000"/>
              </a:solidFill>
              <a:latin typeface="ＭＳ Ｐゴシック" panose="020B0600070205080204" pitchFamily="50" charset="-128"/>
            </a:endParaRPr>
          </a:p>
          <a:p>
            <a:pPr eaLnBrk="1" hangingPunct="1">
              <a:spcBef>
                <a:spcPct val="0"/>
              </a:spcBef>
              <a:buFontTx/>
              <a:buNone/>
            </a:pPr>
            <a:r>
              <a:rPr lang="ja-JP" altLang="en-US" sz="1800" b="1" dirty="0">
                <a:solidFill>
                  <a:srgbClr val="FF0000"/>
                </a:solidFill>
                <a:latin typeface="ＭＳ Ｐゴシック" panose="020B0600070205080204" pitchFamily="50" charset="-128"/>
              </a:rPr>
              <a:t>　 末尾に「</a:t>
            </a:r>
            <a:r>
              <a:rPr lang="en-US" altLang="ja-JP" sz="1800" b="1" dirty="0">
                <a:solidFill>
                  <a:srgbClr val="FF0000"/>
                </a:solidFill>
                <a:latin typeface="ＭＳ Ｐゴシック" panose="020B0600070205080204" pitchFamily="50" charset="-128"/>
              </a:rPr>
              <a:t>/</a:t>
            </a:r>
            <a:r>
              <a:rPr lang="ja-JP" altLang="en-US" sz="1800" b="1" dirty="0">
                <a:solidFill>
                  <a:srgbClr val="FF0000"/>
                </a:solidFill>
                <a:latin typeface="ＭＳ Ｐゴシック" panose="020B0600070205080204" pitchFamily="50" charset="-128"/>
              </a:rPr>
              <a:t>」</a:t>
            </a:r>
            <a:r>
              <a:rPr lang="en-US" altLang="ja-JP" sz="1800" b="1" dirty="0">
                <a:solidFill>
                  <a:srgbClr val="FF0000"/>
                </a:solidFill>
                <a:latin typeface="ＭＳ Ｐゴシック" panose="020B0600070205080204" pitchFamily="50" charset="-128"/>
              </a:rPr>
              <a:t>(</a:t>
            </a:r>
            <a:r>
              <a:rPr lang="ja-JP" altLang="en-US" sz="1800" b="1" dirty="0">
                <a:solidFill>
                  <a:srgbClr val="FF0000"/>
                </a:solidFill>
                <a:latin typeface="ＭＳ Ｐゴシック" panose="020B0600070205080204" pitchFamily="50" charset="-128"/>
              </a:rPr>
              <a:t>スラッシュ</a:t>
            </a:r>
            <a:r>
              <a:rPr lang="en-US" altLang="ja-JP" sz="1800" b="1" dirty="0">
                <a:solidFill>
                  <a:srgbClr val="FF0000"/>
                </a:solidFill>
                <a:latin typeface="ＭＳ Ｐゴシック" panose="020B0600070205080204" pitchFamily="50" charset="-128"/>
              </a:rPr>
              <a:t>)</a:t>
            </a:r>
            <a:r>
              <a:rPr lang="ja-JP" altLang="en-US" sz="1800" b="1" dirty="0">
                <a:solidFill>
                  <a:srgbClr val="FF0000"/>
                </a:solidFill>
                <a:latin typeface="ＭＳ Ｐゴシック" panose="020B0600070205080204" pitchFamily="50" charset="-128"/>
              </a:rPr>
              <a:t>は不要です。ご注意ください。</a:t>
            </a:r>
            <a:endParaRPr lang="en-US" altLang="ja-JP" sz="1800" b="1" dirty="0">
              <a:solidFill>
                <a:srgbClr val="FF0000"/>
              </a:solidFill>
              <a:latin typeface="ＭＳ Ｐゴシック" panose="020B0600070205080204" pitchFamily="50" charset="-128"/>
            </a:endParaRPr>
          </a:p>
          <a:p>
            <a:pPr eaLnBrk="1" hangingPunct="1">
              <a:spcBef>
                <a:spcPct val="0"/>
              </a:spcBef>
              <a:buFontTx/>
              <a:buNone/>
            </a:pPr>
            <a:r>
              <a:rPr lang="ja-JP" altLang="en-US" sz="1800" b="1" dirty="0">
                <a:solidFill>
                  <a:srgbClr val="FF0000"/>
                </a:solidFill>
                <a:latin typeface="ＭＳ Ｐゴシック" panose="020B0600070205080204" pitchFamily="50" charset="-128"/>
              </a:rPr>
              <a:t>　　</a:t>
            </a:r>
            <a:r>
              <a:rPr lang="en-US" altLang="ja-JP" sz="1800" b="1" dirty="0">
                <a:solidFill>
                  <a:srgbClr val="FF0000"/>
                </a:solidFill>
                <a:latin typeface="ＭＳ Ｐゴシック" panose="020B0600070205080204" pitchFamily="50" charset="-128"/>
              </a:rPr>
              <a:t>(</a:t>
            </a:r>
            <a:r>
              <a:rPr lang="ja-JP" altLang="en-US" sz="1800" b="1" dirty="0">
                <a:solidFill>
                  <a:srgbClr val="FF0000"/>
                </a:solidFill>
                <a:latin typeface="ＭＳ Ｐゴシック" panose="020B0600070205080204" pitchFamily="50" charset="-128"/>
              </a:rPr>
              <a:t>スラッシュがあるとエラーとなります</a:t>
            </a:r>
            <a:r>
              <a:rPr lang="en-US" altLang="ja-JP" sz="1800" b="1" dirty="0">
                <a:solidFill>
                  <a:srgbClr val="FF0000"/>
                </a:solidFill>
                <a:latin typeface="ＭＳ Ｐゴシック" panose="020B0600070205080204" pitchFamily="50" charset="-128"/>
              </a:rPr>
              <a:t>)</a:t>
            </a:r>
            <a:endParaRPr lang="ja-JP" altLang="en-US" sz="1800"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AFD42-6770-7B51-A820-06EE3407EB6C}"/>
            </a:ext>
          </a:extLst>
        </p:cNvPr>
        <p:cNvGrpSpPr/>
        <p:nvPr/>
      </p:nvGrpSpPr>
      <p:grpSpPr>
        <a:xfrm>
          <a:off x="0" y="0"/>
          <a:ext cx="0" cy="0"/>
          <a:chOff x="0" y="0"/>
          <a:chExt cx="0" cy="0"/>
        </a:xfrm>
      </p:grpSpPr>
      <p:sp>
        <p:nvSpPr>
          <p:cNvPr id="20483" name="Rectangle 28">
            <a:extLst>
              <a:ext uri="{FF2B5EF4-FFF2-40B4-BE49-F238E27FC236}">
                <a16:creationId xmlns:a16="http://schemas.microsoft.com/office/drawing/2014/main" id="{CD3EEB0B-CB3F-D3EB-05FA-BAA38636F8CD}"/>
              </a:ext>
            </a:extLst>
          </p:cNvPr>
          <p:cNvSpPr>
            <a:spLocks noChangeArrowheads="1"/>
          </p:cNvSpPr>
          <p:nvPr/>
        </p:nvSpPr>
        <p:spPr bwMode="auto">
          <a:xfrm>
            <a:off x="601493" y="1371600"/>
            <a:ext cx="8229600"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dirty="0"/>
              <a:t>「随意契約</a:t>
            </a:r>
            <a:r>
              <a:rPr lang="en-US" altLang="ja-JP" sz="2000" dirty="0"/>
              <a:t>/</a:t>
            </a:r>
            <a:r>
              <a:rPr lang="ja-JP" altLang="en-US" sz="2000" dirty="0"/>
              <a:t>見積り合せ」のみに参加される場合は</a:t>
            </a:r>
            <a:r>
              <a:rPr lang="ja-JP" altLang="en-US" sz="2000" dirty="0">
                <a:latin typeface="ＭＳ Ｐゴシック" panose="020B0600070205080204" pitchFamily="50" charset="-128"/>
              </a:rPr>
              <a:t>、</a:t>
            </a:r>
            <a:r>
              <a:rPr lang="en-US" altLang="ja-JP" sz="2000" dirty="0">
                <a:latin typeface="ＭＳ Ｐゴシック" panose="020B0600070205080204" pitchFamily="50" charset="-128"/>
              </a:rPr>
              <a:t>IC</a:t>
            </a:r>
            <a:r>
              <a:rPr lang="ja-JP" altLang="en-US" sz="2000" dirty="0">
                <a:latin typeface="ＭＳ Ｐゴシック" panose="020B0600070205080204" pitchFamily="50" charset="-128"/>
              </a:rPr>
              <a:t>カード不要で、</a:t>
            </a:r>
            <a:endParaRPr lang="en-US" altLang="ja-JP" sz="2000" dirty="0">
              <a:latin typeface="ＭＳ Ｐゴシック" panose="020B0600070205080204" pitchFamily="50" charset="-128"/>
            </a:endParaRPr>
          </a:p>
          <a:p>
            <a:pPr eaLnBrk="1" hangingPunct="1">
              <a:spcBef>
                <a:spcPct val="0"/>
              </a:spcBef>
              <a:buFontTx/>
              <a:buNone/>
            </a:pPr>
            <a:r>
              <a:rPr lang="en-US" altLang="ja-JP" sz="2000" dirty="0">
                <a:latin typeface="ＭＳ Ｐゴシック" panose="020B0600070205080204" pitchFamily="50" charset="-128"/>
              </a:rPr>
              <a:t>ID</a:t>
            </a:r>
            <a:r>
              <a:rPr lang="ja-JP" altLang="en-US" sz="2000" dirty="0">
                <a:latin typeface="ＭＳ Ｐゴシック" panose="020B0600070205080204" pitchFamily="50" charset="-128"/>
              </a:rPr>
              <a:t>とパスワードによるログインで参加が可能です。</a:t>
            </a:r>
            <a:endParaRPr lang="en-US" altLang="ja-JP" sz="2000" dirty="0">
              <a:latin typeface="ＭＳ Ｐゴシック" panose="020B0600070205080204" pitchFamily="50" charset="-128"/>
            </a:endParaRPr>
          </a:p>
          <a:p>
            <a:pPr eaLnBrk="1" hangingPunct="1">
              <a:spcBef>
                <a:spcPct val="0"/>
              </a:spcBef>
              <a:buFontTx/>
              <a:buNone/>
            </a:pPr>
            <a:endParaRPr lang="en-US" altLang="ja-JP" sz="2000" dirty="0">
              <a:latin typeface="ＭＳ Ｐゴシック" panose="020B0600070205080204" pitchFamily="50" charset="-128"/>
            </a:endParaRPr>
          </a:p>
          <a:p>
            <a:pPr eaLnBrk="1" hangingPunct="1">
              <a:spcBef>
                <a:spcPct val="0"/>
              </a:spcBef>
              <a:buFontTx/>
              <a:buNone/>
            </a:pPr>
            <a:r>
              <a:rPr lang="en-US" altLang="ja-JP" sz="2000" dirty="0">
                <a:latin typeface="ＭＳ Ｐゴシック" panose="020B0600070205080204" pitchFamily="50" charset="-128"/>
              </a:rPr>
              <a:t>ID</a:t>
            </a:r>
            <a:r>
              <a:rPr lang="ja-JP" altLang="en-US" sz="2000" dirty="0">
                <a:latin typeface="ＭＳ Ｐゴシック" panose="020B0600070205080204" pitchFamily="50" charset="-128"/>
              </a:rPr>
              <a:t>とパスワードの申請方法は、別資料にて説明します。</a:t>
            </a:r>
            <a:endParaRPr lang="en-US" altLang="ja-JP" sz="2000" dirty="0">
              <a:latin typeface="ＭＳ Ｐゴシック" panose="020B0600070205080204" pitchFamily="50" charset="-128"/>
            </a:endParaRPr>
          </a:p>
          <a:p>
            <a:pPr eaLnBrk="1" hangingPunct="1">
              <a:spcBef>
                <a:spcPct val="0"/>
              </a:spcBef>
              <a:buFontTx/>
              <a:buNone/>
            </a:pPr>
            <a:r>
              <a:rPr lang="ja-JP" altLang="en-US" sz="2000" dirty="0">
                <a:latin typeface="ＭＳ Ｐゴシック" panose="020B0600070205080204" pitchFamily="50" charset="-128"/>
              </a:rPr>
              <a:t>また、「電子入札補助アプリ」を</a:t>
            </a:r>
            <a:r>
              <a:rPr lang="en-US" altLang="ja-JP" sz="2000" dirty="0">
                <a:latin typeface="ＭＳ Ｐゴシック" panose="020B0600070205080204" pitchFamily="50" charset="-128"/>
              </a:rPr>
              <a:t>PC</a:t>
            </a:r>
            <a:r>
              <a:rPr lang="ja-JP" altLang="en-US" sz="2000" dirty="0">
                <a:latin typeface="ＭＳ Ｐゴシック" panose="020B0600070205080204" pitchFamily="50" charset="-128"/>
              </a:rPr>
              <a:t>にインストールする必要があります。</a:t>
            </a:r>
            <a:endParaRPr lang="en-US" altLang="ja-JP" sz="2000" dirty="0">
              <a:latin typeface="ＭＳ Ｐゴシック" panose="020B0600070205080204" pitchFamily="50" charset="-128"/>
            </a:endParaRPr>
          </a:p>
          <a:p>
            <a:pPr eaLnBrk="1" hangingPunct="1">
              <a:spcBef>
                <a:spcPct val="0"/>
              </a:spcBef>
              <a:buFontTx/>
              <a:buNone/>
            </a:pPr>
            <a:r>
              <a:rPr lang="ja-JP" altLang="en-US" sz="2000" dirty="0">
                <a:latin typeface="ＭＳ Ｐゴシック" panose="020B0600070205080204" pitchFamily="50" charset="-128"/>
              </a:rPr>
              <a:t>アプリのダウンロード、インストール方法、設定方法については、</a:t>
            </a:r>
            <a:endParaRPr lang="en-US" altLang="ja-JP" sz="2000" dirty="0">
              <a:latin typeface="ＭＳ Ｐゴシック" panose="020B0600070205080204" pitchFamily="50" charset="-128"/>
            </a:endParaRPr>
          </a:p>
          <a:p>
            <a:pPr eaLnBrk="1" hangingPunct="1">
              <a:spcBef>
                <a:spcPct val="0"/>
              </a:spcBef>
              <a:buFontTx/>
              <a:buNone/>
            </a:pPr>
            <a:r>
              <a:rPr lang="ja-JP" altLang="en-US" sz="2000" dirty="0">
                <a:latin typeface="ＭＳ Ｐゴシック" panose="020B0600070205080204" pitchFamily="50" charset="-128"/>
              </a:rPr>
              <a:t>新潟市ＨＰを参照してください。</a:t>
            </a:r>
            <a:endParaRPr lang="en-US" altLang="ja-JP" sz="2000" dirty="0">
              <a:latin typeface="ＭＳ Ｐゴシック" panose="020B0600070205080204" pitchFamily="50" charset="-128"/>
            </a:endParaRPr>
          </a:p>
          <a:p>
            <a:pPr eaLnBrk="1" hangingPunct="1">
              <a:spcBef>
                <a:spcPct val="0"/>
              </a:spcBef>
              <a:buFontTx/>
              <a:buNone/>
            </a:pPr>
            <a:endParaRPr lang="en-US" altLang="ja-JP" sz="1800" dirty="0">
              <a:latin typeface="ＭＳ Ｐゴシック" panose="020B0600070205080204" pitchFamily="50" charset="-128"/>
            </a:endParaRPr>
          </a:p>
        </p:txBody>
      </p:sp>
      <p:sp>
        <p:nvSpPr>
          <p:cNvPr id="20482" name="Rectangle 18">
            <a:extLst>
              <a:ext uri="{FF2B5EF4-FFF2-40B4-BE49-F238E27FC236}">
                <a16:creationId xmlns:a16="http://schemas.microsoft.com/office/drawing/2014/main" id="{534509C5-D4AA-515A-833F-4AE400CC466B}"/>
              </a:ext>
            </a:extLst>
          </p:cNvPr>
          <p:cNvSpPr>
            <a:spLocks noChangeArrowheads="1"/>
          </p:cNvSpPr>
          <p:nvPr/>
        </p:nvSpPr>
        <p:spPr bwMode="auto">
          <a:xfrm>
            <a:off x="0" y="-4011"/>
            <a:ext cx="91440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b="1" dirty="0">
                <a:latin typeface="ＭＳ ゴシック" panose="020B0609070205080204" pitchFamily="49" charset="-128"/>
                <a:ea typeface="ＭＳ ゴシック" panose="020B0609070205080204" pitchFamily="49" charset="-128"/>
              </a:rPr>
              <a:t>1.6 ID</a:t>
            </a:r>
            <a:r>
              <a:rPr lang="ja-JP" altLang="en-US" b="1" dirty="0">
                <a:latin typeface="ＭＳ ゴシック" panose="020B0609070205080204" pitchFamily="49" charset="-128"/>
                <a:ea typeface="ＭＳ ゴシック" panose="020B0609070205080204" pitchFamily="49" charset="-128"/>
              </a:rPr>
              <a:t>登録申請</a:t>
            </a:r>
            <a:endParaRPr lang="en-US" altLang="ja-JP" b="1"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en-US" altLang="ja-JP" b="1" dirty="0">
                <a:latin typeface="ＭＳ ゴシック" panose="020B0609070205080204" pitchFamily="49" charset="-128"/>
                <a:ea typeface="ＭＳ ゴシック" panose="020B0609070205080204" pitchFamily="49" charset="-128"/>
              </a:rPr>
              <a:t>(</a:t>
            </a:r>
            <a:r>
              <a:rPr lang="ja-JP" altLang="en-US" b="1" dirty="0">
                <a:latin typeface="ＭＳ ゴシック" panose="020B0609070205080204" pitchFamily="49" charset="-128"/>
                <a:ea typeface="ＭＳ ゴシック" panose="020B0609070205080204" pitchFamily="49" charset="-128"/>
              </a:rPr>
              <a:t>「随意契約</a:t>
            </a:r>
            <a:r>
              <a:rPr lang="en-US" altLang="ja-JP" b="1" dirty="0">
                <a:latin typeface="ＭＳ ゴシック" panose="020B0609070205080204" pitchFamily="49" charset="-128"/>
                <a:ea typeface="ＭＳ ゴシック" panose="020B0609070205080204" pitchFamily="49" charset="-128"/>
              </a:rPr>
              <a:t>/</a:t>
            </a:r>
            <a:r>
              <a:rPr lang="ja-JP" altLang="en-US" b="1" dirty="0">
                <a:latin typeface="ＭＳ ゴシック" panose="020B0609070205080204" pitchFamily="49" charset="-128"/>
                <a:ea typeface="ＭＳ ゴシック" panose="020B0609070205080204" pitchFamily="49" charset="-128"/>
              </a:rPr>
              <a:t>見積り合せ」のみに参加する場合</a:t>
            </a:r>
            <a:r>
              <a:rPr lang="en-US" altLang="ja-JP" b="1" dirty="0">
                <a:latin typeface="ＭＳ ゴシック" panose="020B0609070205080204" pitchFamily="49" charset="-128"/>
                <a:ea typeface="ＭＳ ゴシック" panose="020B0609070205080204" pitchFamily="49" charset="-128"/>
              </a:rPr>
              <a:t>)</a:t>
            </a:r>
            <a:endParaRPr lang="ja-JP" altLang="en-US" b="1" dirty="0">
              <a:latin typeface="ＭＳ ゴシック" panose="020B0609070205080204" pitchFamily="49" charset="-128"/>
              <a:ea typeface="ＭＳ ゴシック" panose="020B0609070205080204" pitchFamily="49" charset="-128"/>
            </a:endParaRPr>
          </a:p>
        </p:txBody>
      </p:sp>
      <p:sp>
        <p:nvSpPr>
          <p:cNvPr id="2" name="Text Box 7">
            <a:extLst>
              <a:ext uri="{FF2B5EF4-FFF2-40B4-BE49-F238E27FC236}">
                <a16:creationId xmlns:a16="http://schemas.microsoft.com/office/drawing/2014/main" id="{7B8315DF-D24B-BE7A-F468-D49505336321}"/>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9</a:t>
            </a:r>
            <a:endParaRPr lang="ja-JP" altLang="en-US" sz="1800" dirty="0"/>
          </a:p>
        </p:txBody>
      </p:sp>
    </p:spTree>
    <p:extLst>
      <p:ext uri="{BB962C8B-B14F-4D97-AF65-F5344CB8AC3E}">
        <p14:creationId xmlns:p14="http://schemas.microsoft.com/office/powerpoint/2010/main" val="1281103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14">
            <a:extLst>
              <a:ext uri="{FF2B5EF4-FFF2-40B4-BE49-F238E27FC236}">
                <a16:creationId xmlns:a16="http://schemas.microsoft.com/office/drawing/2014/main" id="{4E9837AA-C31E-4F67-49F2-FE04D8600520}"/>
              </a:ext>
            </a:extLst>
          </p:cNvPr>
          <p:cNvSpPr>
            <a:spLocks noChangeArrowheads="1"/>
          </p:cNvSpPr>
          <p:nvPr/>
        </p:nvSpPr>
        <p:spPr bwMode="auto">
          <a:xfrm>
            <a:off x="152399" y="302131"/>
            <a:ext cx="68564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b="1" dirty="0">
                <a:latin typeface="ＭＳ Ｐゴシック" panose="020B0600070205080204" pitchFamily="50" charset="-128"/>
              </a:rPr>
              <a:t>1.6</a:t>
            </a:r>
            <a:r>
              <a:rPr lang="ja-JP" altLang="en-US" b="1" dirty="0">
                <a:latin typeface="ＭＳ Ｐゴシック" panose="020B0600070205080204" pitchFamily="50" charset="-128"/>
              </a:rPr>
              <a:t>　利用者登録・</a:t>
            </a:r>
            <a:r>
              <a:rPr lang="en-US" altLang="ja-JP" b="1" dirty="0">
                <a:latin typeface="ＭＳ Ｐゴシック" panose="020B0600070205080204" pitchFamily="50" charset="-128"/>
              </a:rPr>
              <a:t>ID</a:t>
            </a:r>
            <a:r>
              <a:rPr lang="ja-JP" altLang="en-US" b="1" dirty="0">
                <a:latin typeface="ＭＳ Ｐゴシック" panose="020B0600070205080204" pitchFamily="50" charset="-128"/>
              </a:rPr>
              <a:t>登録申請</a:t>
            </a:r>
          </a:p>
        </p:txBody>
      </p:sp>
      <p:sp>
        <p:nvSpPr>
          <p:cNvPr id="26630" name="Rectangle 15">
            <a:extLst>
              <a:ext uri="{FF2B5EF4-FFF2-40B4-BE49-F238E27FC236}">
                <a16:creationId xmlns:a16="http://schemas.microsoft.com/office/drawing/2014/main" id="{273AAE58-81A2-4CA1-4A0F-F7B4E96B3B18}"/>
              </a:ext>
            </a:extLst>
          </p:cNvPr>
          <p:cNvSpPr>
            <a:spLocks noChangeArrowheads="1"/>
          </p:cNvSpPr>
          <p:nvPr/>
        </p:nvSpPr>
        <p:spPr bwMode="auto">
          <a:xfrm>
            <a:off x="922426" y="990600"/>
            <a:ext cx="8001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t>電子入札システムから、電子入札の利用者登録もしくはＩＤ登録申請を行って</a:t>
            </a:r>
            <a:endParaRPr lang="en-US" altLang="ja-JP" sz="1800" dirty="0"/>
          </a:p>
          <a:p>
            <a:pPr eaLnBrk="1" hangingPunct="1">
              <a:spcBef>
                <a:spcPct val="0"/>
              </a:spcBef>
              <a:buFontTx/>
              <a:buNone/>
            </a:pPr>
            <a:r>
              <a:rPr lang="ja-JP" altLang="en-US" sz="1800" dirty="0"/>
              <a:t>ください。</a:t>
            </a:r>
            <a:endParaRPr lang="en-US" altLang="ja-JP" sz="1800" dirty="0"/>
          </a:p>
          <a:p>
            <a:pPr eaLnBrk="1" hangingPunct="1">
              <a:spcBef>
                <a:spcPct val="0"/>
              </a:spcBef>
              <a:buFontTx/>
              <a:buNone/>
            </a:pPr>
            <a:r>
              <a:rPr lang="ja-JP" altLang="en-US" sz="1800" dirty="0"/>
              <a:t>利用者登録の詳細は、新潟市ＨＰに掲載の操作マニュアルをご参照ください。</a:t>
            </a:r>
          </a:p>
          <a:p>
            <a:pPr eaLnBrk="1" hangingPunct="1">
              <a:spcBef>
                <a:spcPct val="0"/>
              </a:spcBef>
              <a:buFontTx/>
              <a:buNone/>
            </a:pPr>
            <a:endParaRPr lang="en-US" altLang="ja-JP" sz="1800" dirty="0"/>
          </a:p>
          <a:p>
            <a:pPr eaLnBrk="1" hangingPunct="1">
              <a:spcBef>
                <a:spcPct val="0"/>
              </a:spcBef>
              <a:buFontTx/>
              <a:buNone/>
            </a:pPr>
            <a:r>
              <a:rPr lang="en-US" altLang="ja-JP" sz="1800" dirty="0"/>
              <a:t>※</a:t>
            </a:r>
            <a:r>
              <a:rPr lang="ja-JP" altLang="en-US" sz="1800" dirty="0"/>
              <a:t>操作方法イメージは</a:t>
            </a:r>
            <a:endParaRPr lang="en-US" altLang="ja-JP" sz="1800" dirty="0"/>
          </a:p>
          <a:p>
            <a:pPr eaLnBrk="1" hangingPunct="1">
              <a:spcBef>
                <a:spcPct val="0"/>
              </a:spcBef>
              <a:buFontTx/>
              <a:buNone/>
            </a:pPr>
            <a:r>
              <a:rPr lang="ja-JP" altLang="en-US" sz="1800" dirty="0"/>
              <a:t>　　</a:t>
            </a:r>
            <a:r>
              <a:rPr lang="zh-TW" altLang="en-US" sz="1800" dirty="0"/>
              <a:t>２．利用者登録手順</a:t>
            </a:r>
            <a:endParaRPr lang="en-US" altLang="zh-TW" sz="1800" dirty="0"/>
          </a:p>
          <a:p>
            <a:pPr eaLnBrk="1" hangingPunct="1">
              <a:spcBef>
                <a:spcPct val="0"/>
              </a:spcBef>
              <a:buFontTx/>
              <a:buNone/>
            </a:pPr>
            <a:r>
              <a:rPr lang="ja-JP" altLang="en-US" sz="1800" dirty="0"/>
              <a:t>　　３．ＩＤ登録申請</a:t>
            </a:r>
            <a:endParaRPr lang="en-US" altLang="ja-JP" sz="1800" dirty="0"/>
          </a:p>
          <a:p>
            <a:pPr eaLnBrk="1" hangingPunct="1">
              <a:spcBef>
                <a:spcPct val="0"/>
              </a:spcBef>
              <a:buFontTx/>
              <a:buNone/>
            </a:pPr>
            <a:r>
              <a:rPr lang="ja-JP" altLang="en-US" sz="1800" dirty="0"/>
              <a:t>　にて、ご説明いたします。</a:t>
            </a:r>
            <a:endParaRPr lang="en-US" altLang="ja-JP" sz="1800" dirty="0"/>
          </a:p>
          <a:p>
            <a:pPr eaLnBrk="1" hangingPunct="1">
              <a:spcBef>
                <a:spcPct val="0"/>
              </a:spcBef>
              <a:buFontTx/>
              <a:buNone/>
            </a:pPr>
            <a:endParaRPr lang="en-US" altLang="ja-JP" sz="1800" dirty="0"/>
          </a:p>
          <a:p>
            <a:pPr eaLnBrk="1" hangingPunct="1">
              <a:spcBef>
                <a:spcPct val="0"/>
              </a:spcBef>
              <a:buFontTx/>
              <a:buNone/>
            </a:pPr>
            <a:r>
              <a:rPr lang="en-US" altLang="ja-JP" sz="1800" dirty="0"/>
              <a:t>※</a:t>
            </a:r>
            <a:r>
              <a:rPr lang="ja-JP" altLang="en-US" sz="1800" dirty="0"/>
              <a:t>既に新潟市の工事・コンサルの電子入札をご利用の方も、</a:t>
            </a:r>
            <a:endParaRPr lang="en-US" altLang="ja-JP" sz="1800" dirty="0"/>
          </a:p>
          <a:p>
            <a:pPr eaLnBrk="1" hangingPunct="1">
              <a:spcBef>
                <a:spcPct val="0"/>
              </a:spcBef>
              <a:buFontTx/>
              <a:buNone/>
            </a:pPr>
            <a:r>
              <a:rPr lang="ja-JP" altLang="en-US" sz="1800" dirty="0">
                <a:solidFill>
                  <a:srgbClr val="FF0000"/>
                </a:solidFill>
              </a:rPr>
              <a:t>　　</a:t>
            </a:r>
            <a:r>
              <a:rPr lang="ja-JP" altLang="en-US" sz="2000" b="1" u="sng" dirty="0">
                <a:solidFill>
                  <a:srgbClr val="FF0000"/>
                </a:solidFill>
              </a:rPr>
              <a:t>物品には別途利用者登録が必要</a:t>
            </a:r>
            <a:r>
              <a:rPr lang="ja-JP" altLang="en-US" sz="1800" dirty="0"/>
              <a:t>です。</a:t>
            </a:r>
          </a:p>
        </p:txBody>
      </p:sp>
      <p:sp>
        <p:nvSpPr>
          <p:cNvPr id="26631" name="Rectangle 27">
            <a:extLst>
              <a:ext uri="{FF2B5EF4-FFF2-40B4-BE49-F238E27FC236}">
                <a16:creationId xmlns:a16="http://schemas.microsoft.com/office/drawing/2014/main" id="{AC6A2BE9-B68A-AD10-F801-143534E44605}"/>
              </a:ext>
            </a:extLst>
          </p:cNvPr>
          <p:cNvSpPr>
            <a:spLocks noChangeArrowheads="1"/>
          </p:cNvSpPr>
          <p:nvPr/>
        </p:nvSpPr>
        <p:spPr bwMode="auto">
          <a:xfrm>
            <a:off x="958521" y="4648200"/>
            <a:ext cx="6216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t>登録が完了しましたら、電子入札システムをご利用できます。</a:t>
            </a:r>
          </a:p>
        </p:txBody>
      </p:sp>
      <p:sp>
        <p:nvSpPr>
          <p:cNvPr id="2" name="Text Box 7">
            <a:extLst>
              <a:ext uri="{FF2B5EF4-FFF2-40B4-BE49-F238E27FC236}">
                <a16:creationId xmlns:a16="http://schemas.microsoft.com/office/drawing/2014/main" id="{9180180B-0B4E-FF5C-6DB9-6350F1DF840E}"/>
              </a:ext>
            </a:extLst>
          </p:cNvPr>
          <p:cNvSpPr txBox="1">
            <a:spLocks noChangeArrowheads="1"/>
          </p:cNvSpPr>
          <p:nvPr/>
        </p:nvSpPr>
        <p:spPr bwMode="auto">
          <a:xfrm>
            <a:off x="8702853" y="6491288"/>
            <a:ext cx="4411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12</a:t>
            </a:r>
            <a:endParaRPr lang="ja-JP" alt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8DD451D-CA27-4E9E-573E-6EE150C5E1AF}"/>
              </a:ext>
            </a:extLst>
          </p:cNvPr>
          <p:cNvSpPr>
            <a:spLocks noGrp="1" noChangeArrowheads="1"/>
          </p:cNvSpPr>
          <p:nvPr>
            <p:ph type="ctrTitle" idx="4294967295"/>
          </p:nvPr>
        </p:nvSpPr>
        <p:spPr>
          <a:xfrm>
            <a:off x="468313" y="1800256"/>
            <a:ext cx="8675687" cy="4524315"/>
          </a:xfrm>
          <a:noFill/>
        </p:spPr>
        <p:txBody>
          <a:bodyPr>
            <a:spAutoFit/>
          </a:bodyPr>
          <a:lstStyle/>
          <a:p>
            <a:pPr algn="l" eaLnBrk="1" hangingPunct="1"/>
            <a:r>
              <a:rPr lang="ja-JP" altLang="en-US" sz="3200" dirty="0"/>
              <a:t>１．ご利用までの流れ</a:t>
            </a:r>
            <a:br>
              <a:rPr lang="ja-JP" altLang="en-US" sz="3200" dirty="0"/>
            </a:br>
            <a:r>
              <a:rPr lang="ja-JP" altLang="en-US" sz="3200" dirty="0"/>
              <a:t/>
            </a:r>
            <a:br>
              <a:rPr lang="ja-JP" altLang="en-US" sz="3200" dirty="0"/>
            </a:br>
            <a:r>
              <a:rPr lang="ja-JP" altLang="en-US" sz="3200" dirty="0"/>
              <a:t>２．利用者登録手順</a:t>
            </a:r>
            <a:r>
              <a:rPr lang="en-US" altLang="ja-JP" sz="3200" dirty="0"/>
              <a:t/>
            </a:r>
            <a:br>
              <a:rPr lang="en-US" altLang="ja-JP" sz="3200" dirty="0"/>
            </a:br>
            <a:r>
              <a:rPr lang="en-US" altLang="ja-JP" sz="3200" dirty="0"/>
              <a:t/>
            </a:r>
            <a:br>
              <a:rPr lang="en-US" altLang="ja-JP" sz="3200" dirty="0"/>
            </a:br>
            <a:r>
              <a:rPr lang="ja-JP" altLang="en-US" sz="3200" dirty="0"/>
              <a:t>３．</a:t>
            </a:r>
            <a:r>
              <a:rPr lang="en-US" altLang="ja-JP" sz="3200" dirty="0"/>
              <a:t>ID</a:t>
            </a:r>
            <a:r>
              <a:rPr lang="ja-JP" altLang="en-US" sz="3200" dirty="0"/>
              <a:t>登録申請手順</a:t>
            </a:r>
            <a:br>
              <a:rPr lang="ja-JP" altLang="en-US" sz="3200" dirty="0"/>
            </a:br>
            <a:r>
              <a:rPr lang="ja-JP" altLang="en-US" sz="3200" dirty="0"/>
              <a:t/>
            </a:r>
            <a:br>
              <a:rPr lang="ja-JP" altLang="en-US" sz="3200" dirty="0"/>
            </a:br>
            <a:r>
              <a:rPr lang="ja-JP" altLang="en-US" sz="3200" dirty="0"/>
              <a:t>４．</a:t>
            </a:r>
            <a:r>
              <a:rPr lang="zh-TW" altLang="en-US" sz="3200" dirty="0"/>
              <a:t>各入札方式操作手順</a:t>
            </a:r>
            <a:r>
              <a:rPr lang="en-US" altLang="zh-TW" sz="3200" dirty="0"/>
              <a:t/>
            </a:r>
            <a:br>
              <a:rPr lang="en-US" altLang="zh-TW" sz="3200" dirty="0"/>
            </a:br>
            <a:r>
              <a:rPr lang="ja-JP" altLang="en-US" sz="3200" dirty="0"/>
              <a:t>　　</a:t>
            </a:r>
            <a:r>
              <a:rPr lang="zh-TW" altLang="en-US" sz="3200" dirty="0"/>
              <a:t>（</a:t>
            </a:r>
            <a:r>
              <a:rPr lang="ja-JP" altLang="en-US" sz="3200" dirty="0"/>
              <a:t>見積り合せ</a:t>
            </a:r>
            <a:r>
              <a:rPr lang="zh-TW" altLang="en-US" sz="3200" dirty="0"/>
              <a:t>、一般競争入札）</a:t>
            </a:r>
            <a:r>
              <a:rPr lang="en-US" altLang="zh-TW" sz="3200" dirty="0"/>
              <a:t/>
            </a:r>
            <a:br>
              <a:rPr lang="en-US" altLang="zh-TW" sz="3200" dirty="0"/>
            </a:br>
            <a:endParaRPr lang="ja-JP" altLang="en-US" sz="3200" dirty="0"/>
          </a:p>
        </p:txBody>
      </p:sp>
      <p:sp>
        <p:nvSpPr>
          <p:cNvPr id="6147" name="Text Box 4">
            <a:extLst>
              <a:ext uri="{FF2B5EF4-FFF2-40B4-BE49-F238E27FC236}">
                <a16:creationId xmlns:a16="http://schemas.microsoft.com/office/drawing/2014/main" id="{301FD907-1FB4-158B-BAA1-787831CF343C}"/>
              </a:ext>
            </a:extLst>
          </p:cNvPr>
          <p:cNvSpPr txBox="1">
            <a:spLocks noChangeArrowheads="1"/>
          </p:cNvSpPr>
          <p:nvPr/>
        </p:nvSpPr>
        <p:spPr bwMode="auto">
          <a:xfrm>
            <a:off x="3484563" y="404813"/>
            <a:ext cx="17208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3600"/>
              <a:t>目　　次</a:t>
            </a:r>
            <a:endParaRPr lang="ja-JP" altLang="en-US" sz="3600" u="sng"/>
          </a:p>
        </p:txBody>
      </p:sp>
      <p:sp>
        <p:nvSpPr>
          <p:cNvPr id="6148" name="Line 5">
            <a:extLst>
              <a:ext uri="{FF2B5EF4-FFF2-40B4-BE49-F238E27FC236}">
                <a16:creationId xmlns:a16="http://schemas.microsoft.com/office/drawing/2014/main" id="{5AC1D891-CF13-7F64-42B4-536BA39AF77D}"/>
              </a:ext>
            </a:extLst>
          </p:cNvPr>
          <p:cNvSpPr>
            <a:spLocks noChangeShapeType="1"/>
          </p:cNvSpPr>
          <p:nvPr/>
        </p:nvSpPr>
        <p:spPr bwMode="auto">
          <a:xfrm>
            <a:off x="395288" y="1457325"/>
            <a:ext cx="82804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149" name="Text Box 7">
            <a:extLst>
              <a:ext uri="{FF2B5EF4-FFF2-40B4-BE49-F238E27FC236}">
                <a16:creationId xmlns:a16="http://schemas.microsoft.com/office/drawing/2014/main" id="{569719D9-1BD7-BC86-17E4-BF5FCBCAFC9C}"/>
              </a:ext>
            </a:extLst>
          </p:cNvPr>
          <p:cNvSpPr txBox="1">
            <a:spLocks noChangeArrowheads="1"/>
          </p:cNvSpPr>
          <p:nvPr/>
        </p:nvSpPr>
        <p:spPr bwMode="auto">
          <a:xfrm>
            <a:off x="8804275" y="6491288"/>
            <a:ext cx="3397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ja-JP" altLang="en-US" sz="1800" dirty="0"/>
              <a:t>１</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a:extLst>
              <a:ext uri="{FF2B5EF4-FFF2-40B4-BE49-F238E27FC236}">
                <a16:creationId xmlns:a16="http://schemas.microsoft.com/office/drawing/2014/main" id="{2068F9E3-0DEB-D0D0-CC27-52B352B09943}"/>
              </a:ext>
            </a:extLst>
          </p:cNvPr>
          <p:cNvSpPr>
            <a:spLocks noChangeArrowheads="1"/>
          </p:cNvSpPr>
          <p:nvPr/>
        </p:nvSpPr>
        <p:spPr bwMode="auto">
          <a:xfrm>
            <a:off x="0" y="0"/>
            <a:ext cx="66960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a:solidFill>
                  <a:schemeClr val="tx2"/>
                </a:solidFill>
              </a:rPr>
              <a:t>１．ご利用までの流れ</a:t>
            </a:r>
          </a:p>
        </p:txBody>
      </p:sp>
      <p:sp>
        <p:nvSpPr>
          <p:cNvPr id="8195" name="Text Box 18">
            <a:extLst>
              <a:ext uri="{FF2B5EF4-FFF2-40B4-BE49-F238E27FC236}">
                <a16:creationId xmlns:a16="http://schemas.microsoft.com/office/drawing/2014/main" id="{5C48597E-85E6-FAB7-8621-E33EA919D278}"/>
              </a:ext>
            </a:extLst>
          </p:cNvPr>
          <p:cNvSpPr txBox="1">
            <a:spLocks noChangeArrowheads="1"/>
          </p:cNvSpPr>
          <p:nvPr/>
        </p:nvSpPr>
        <p:spPr bwMode="auto">
          <a:xfrm>
            <a:off x="8804275" y="6491288"/>
            <a:ext cx="3397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ja-JP" altLang="en-US" sz="1800"/>
              <a:t>２</a:t>
            </a:r>
          </a:p>
        </p:txBody>
      </p:sp>
      <p:sp>
        <p:nvSpPr>
          <p:cNvPr id="8196" name="AutoShape 7">
            <a:extLst>
              <a:ext uri="{FF2B5EF4-FFF2-40B4-BE49-F238E27FC236}">
                <a16:creationId xmlns:a16="http://schemas.microsoft.com/office/drawing/2014/main" id="{D6A918DC-29A7-CCCB-B952-106E2513182D}"/>
              </a:ext>
            </a:extLst>
          </p:cNvPr>
          <p:cNvSpPr>
            <a:spLocks noChangeArrowheads="1"/>
          </p:cNvSpPr>
          <p:nvPr/>
        </p:nvSpPr>
        <p:spPr bwMode="auto">
          <a:xfrm>
            <a:off x="508000" y="3700463"/>
            <a:ext cx="7886700" cy="795337"/>
          </a:xfrm>
          <a:prstGeom prst="roundRect">
            <a:avLst>
              <a:gd name="adj" fmla="val 16667"/>
            </a:avLst>
          </a:prstGeom>
          <a:solidFill>
            <a:srgbClr val="FFFFCC"/>
          </a:solidFill>
          <a:ln w="9525">
            <a:solidFill>
              <a:srgbClr val="808080"/>
            </a:solidFill>
            <a:round/>
            <a:headEnd/>
            <a:tailEnd/>
          </a:ln>
        </p:spPr>
        <p:txBody>
          <a:bodyPr lIns="74295" tIns="8890" rIns="74295" bIns="889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ja-JP" sz="1800" b="1">
                <a:latin typeface="ＭＳ ゴシック" panose="020B0609070205080204" pitchFamily="49" charset="-128"/>
                <a:ea typeface="ＭＳ ゴシック" panose="020B0609070205080204" pitchFamily="49" charset="-128"/>
                <a:cs typeface="Times New Roman" panose="02020603050405020304" pitchFamily="18" charset="0"/>
              </a:rPr>
              <a:t>電子入札システムを初めてご利用になる方</a:t>
            </a:r>
            <a:endParaRPr lang="ja-JP" altLang="ja-JP" sz="1800">
              <a:latin typeface="ＭＳ ゴシック" panose="020B0609070205080204" pitchFamily="49" charset="-128"/>
              <a:ea typeface="ＭＳ ゴシック" panose="020B0609070205080204" pitchFamily="49" charset="-128"/>
              <a:cs typeface="Times New Roman" panose="02020603050405020304" pitchFamily="18" charset="0"/>
            </a:endParaRPr>
          </a:p>
          <a:p>
            <a:pPr>
              <a:spcBef>
                <a:spcPct val="0"/>
              </a:spcBef>
              <a:buFontTx/>
              <a:buNone/>
            </a:pPr>
            <a:r>
              <a:rPr lang="ja-JP" altLang="en-US" sz="1800">
                <a:latin typeface="ＭＳ ゴシック" panose="020B0609070205080204" pitchFamily="49" charset="-128"/>
                <a:ea typeface="ＭＳ ゴシック" panose="020B0609070205080204" pitchFamily="49" charset="-128"/>
                <a:cs typeface="Times New Roman" panose="02020603050405020304" pitchFamily="18" charset="0"/>
              </a:rPr>
              <a:t>　上</a:t>
            </a:r>
            <a:r>
              <a:rPr lang="ja-JP" altLang="ja-JP" sz="1800">
                <a:latin typeface="ＭＳ ゴシック" panose="020B0609070205080204" pitchFamily="49" charset="-128"/>
                <a:ea typeface="ＭＳ ゴシック" panose="020B0609070205080204" pitchFamily="49" charset="-128"/>
                <a:cs typeface="Times New Roman" panose="02020603050405020304" pitchFamily="18" charset="0"/>
              </a:rPr>
              <a:t>記</a:t>
            </a:r>
            <a:r>
              <a:rPr lang="ja-JP" altLang="en-US" sz="1800">
                <a:latin typeface="ＭＳ ゴシック" panose="020B0609070205080204" pitchFamily="49" charset="-128"/>
                <a:ea typeface="ＭＳ ゴシック" panose="020B0609070205080204" pitchFamily="49" charset="-128"/>
                <a:cs typeface="Times New Roman" panose="02020603050405020304" pitchFamily="18" charset="0"/>
              </a:rPr>
              <a:t>１～６までの全ての準備と設定が必要です。</a:t>
            </a:r>
          </a:p>
        </p:txBody>
      </p:sp>
      <p:sp>
        <p:nvSpPr>
          <p:cNvPr id="8197" name="AutoShape 6">
            <a:extLst>
              <a:ext uri="{FF2B5EF4-FFF2-40B4-BE49-F238E27FC236}">
                <a16:creationId xmlns:a16="http://schemas.microsoft.com/office/drawing/2014/main" id="{647C577D-879A-9562-2136-A21C145A4389}"/>
              </a:ext>
            </a:extLst>
          </p:cNvPr>
          <p:cNvSpPr>
            <a:spLocks noChangeArrowheads="1"/>
          </p:cNvSpPr>
          <p:nvPr/>
        </p:nvSpPr>
        <p:spPr bwMode="auto">
          <a:xfrm>
            <a:off x="529771" y="5879306"/>
            <a:ext cx="7886700" cy="795338"/>
          </a:xfrm>
          <a:prstGeom prst="roundRect">
            <a:avLst>
              <a:gd name="adj" fmla="val 14755"/>
            </a:avLst>
          </a:prstGeom>
          <a:solidFill>
            <a:srgbClr val="FFFFCC"/>
          </a:solidFill>
          <a:ln w="9525">
            <a:solidFill>
              <a:srgbClr val="808080"/>
            </a:solidFill>
            <a:round/>
            <a:headEnd/>
            <a:tailEnd/>
          </a:ln>
        </p:spPr>
        <p:txBody>
          <a:bodyPr lIns="74295" tIns="8890" rIns="74295" bIns="889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800" b="1" u="sng"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★「入札」に参加される方は</a:t>
            </a:r>
            <a:r>
              <a:rPr lang="en-US" altLang="ja-JP" sz="1800" b="1" u="sng"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IC</a:t>
            </a:r>
            <a:r>
              <a:rPr lang="ja-JP" altLang="en-US" sz="1800" b="1" u="sng"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カードでの利用が必須になります★</a:t>
            </a:r>
            <a:endParaRPr lang="en-US" altLang="ja-JP" sz="1800" b="1" u="sng"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Bef>
                <a:spcPct val="0"/>
              </a:spcBef>
              <a:buFontTx/>
              <a:buNone/>
            </a:pPr>
            <a:r>
              <a:rPr lang="ja-JP" altLang="en-US" sz="18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「随意契約・見積り合せ」のみの参加の方は、</a:t>
            </a:r>
            <a:r>
              <a:rPr lang="en-US" altLang="ja-JP" sz="1600" dirty="0">
                <a:latin typeface="ＭＳ ゴシック" panose="020B0609070205080204" pitchFamily="49" charset="-128"/>
                <a:ea typeface="ＭＳ ゴシック" panose="020B0609070205080204" pitchFamily="49" charset="-128"/>
                <a:cs typeface="Times New Roman" panose="02020603050405020304" pitchFamily="18" charset="0"/>
              </a:rPr>
              <a:t>IC</a:t>
            </a: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カードは不要です</a:t>
            </a:r>
          </a:p>
        </p:txBody>
      </p:sp>
      <p:sp>
        <p:nvSpPr>
          <p:cNvPr id="8198" name="Rectangle 11">
            <a:extLst>
              <a:ext uri="{FF2B5EF4-FFF2-40B4-BE49-F238E27FC236}">
                <a16:creationId xmlns:a16="http://schemas.microsoft.com/office/drawing/2014/main" id="{F32564C0-015A-E584-B3E1-82F2C1FE067C}"/>
              </a:ext>
            </a:extLst>
          </p:cNvPr>
          <p:cNvSpPr>
            <a:spLocks noChangeArrowheads="1"/>
          </p:cNvSpPr>
          <p:nvPr/>
        </p:nvSpPr>
        <p:spPr bwMode="auto">
          <a:xfrm>
            <a:off x="508000" y="1196926"/>
            <a:ext cx="78867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電子入札システムの準備作業</a:t>
            </a:r>
            <a:r>
              <a:rPr lang="en-US" altLang="ja-JP" sz="1800" dirty="0">
                <a:latin typeface="ＭＳ ゴシック" panose="020B0609070205080204" pitchFamily="49" charset="-128"/>
                <a:ea typeface="ＭＳ ゴシック" panose="020B0609070205080204" pitchFamily="49" charset="-128"/>
              </a:rPr>
              <a:t>】</a:t>
            </a: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１．通信回線の準備</a:t>
            </a:r>
            <a:endParaRPr lang="en-US" altLang="ja-JP"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２．パソコン／ソフトウエアの準備</a:t>
            </a:r>
            <a:endParaRPr lang="en-US" altLang="ja-JP"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３．パソコンの環境設定</a:t>
            </a:r>
            <a:endParaRPr lang="en-US" altLang="ja-JP"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４．</a:t>
            </a:r>
            <a:r>
              <a:rPr lang="en-US" altLang="ja-JP" sz="1800" dirty="0">
                <a:latin typeface="ＭＳ ゴシック" panose="020B0609070205080204" pitchFamily="49" charset="-128"/>
                <a:ea typeface="ＭＳ ゴシック" panose="020B0609070205080204" pitchFamily="49" charset="-128"/>
              </a:rPr>
              <a:t>IC</a:t>
            </a:r>
            <a:r>
              <a:rPr lang="ja-JP" altLang="en-US" sz="1800" dirty="0">
                <a:latin typeface="ＭＳ ゴシック" panose="020B0609070205080204" pitchFamily="49" charset="-128"/>
                <a:ea typeface="ＭＳ ゴシック" panose="020B0609070205080204" pitchFamily="49" charset="-128"/>
              </a:rPr>
              <a:t>カード・カードリーダの購入 </a:t>
            </a:r>
            <a:endParaRPr lang="en-US" altLang="ja-JP"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　　　もしくは、</a:t>
            </a:r>
            <a:r>
              <a:rPr lang="en-US" altLang="ja-JP" sz="1800" dirty="0">
                <a:latin typeface="ＭＳ ゴシック" panose="020B0609070205080204" pitchFamily="49" charset="-128"/>
                <a:ea typeface="ＭＳ ゴシック" panose="020B0609070205080204" pitchFamily="49" charset="-128"/>
              </a:rPr>
              <a:t>ID</a:t>
            </a:r>
            <a:r>
              <a:rPr lang="ja-JP" altLang="en-US" sz="1800" dirty="0">
                <a:latin typeface="ＭＳ ゴシック" panose="020B0609070205080204" pitchFamily="49" charset="-128"/>
                <a:ea typeface="ＭＳ ゴシック" panose="020B0609070205080204" pitchFamily="49" charset="-128"/>
              </a:rPr>
              <a:t>登録申請</a:t>
            </a:r>
            <a:r>
              <a:rPr lang="en-US" altLang="ja-JP" sz="1800" dirty="0">
                <a:latin typeface="ＭＳ ゴシック" panose="020B0609070205080204" pitchFamily="49" charset="-128"/>
                <a:ea typeface="ＭＳ ゴシック" panose="020B0609070205080204" pitchFamily="49" charset="-128"/>
              </a:rPr>
              <a:t>(</a:t>
            </a:r>
            <a:r>
              <a:rPr lang="ja-JP" altLang="en-US" sz="1800" dirty="0">
                <a:solidFill>
                  <a:srgbClr val="FF0000"/>
                </a:solidFill>
                <a:latin typeface="ＭＳ ゴシック" panose="020B0609070205080204" pitchFamily="49" charset="-128"/>
                <a:ea typeface="ＭＳ ゴシック" panose="020B0609070205080204" pitchFamily="49" charset="-128"/>
              </a:rPr>
              <a:t>随意契約・見積り合せのみの参加に限定</a:t>
            </a:r>
            <a:r>
              <a:rPr lang="en-US" altLang="ja-JP" sz="1800" dirty="0">
                <a:latin typeface="ＭＳ ゴシック" panose="020B0609070205080204" pitchFamily="49" charset="-128"/>
                <a:ea typeface="ＭＳ ゴシック" panose="020B0609070205080204" pitchFamily="49" charset="-128"/>
              </a:rPr>
              <a:t>)</a:t>
            </a:r>
            <a:endParaRPr lang="ja-JP" altLang="en-US"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５．ソフトウェアのインストール</a:t>
            </a:r>
            <a:endParaRPr lang="en-US" altLang="ja-JP" sz="1800"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rPr>
              <a:t>６．利用者登録</a:t>
            </a:r>
            <a:endParaRPr lang="ja-JP" altLang="en-US" sz="1800" dirty="0"/>
          </a:p>
        </p:txBody>
      </p:sp>
      <p:sp>
        <p:nvSpPr>
          <p:cNvPr id="8199" name="Rectangle 99">
            <a:extLst>
              <a:ext uri="{FF2B5EF4-FFF2-40B4-BE49-F238E27FC236}">
                <a16:creationId xmlns:a16="http://schemas.microsoft.com/office/drawing/2014/main" id="{B5061E90-8496-E3D3-2764-B3B903BF2CA1}"/>
              </a:ext>
            </a:extLst>
          </p:cNvPr>
          <p:cNvSpPr>
            <a:spLocks noChangeArrowheads="1"/>
          </p:cNvSpPr>
          <p:nvPr/>
        </p:nvSpPr>
        <p:spPr bwMode="auto">
          <a:xfrm>
            <a:off x="457200" y="730250"/>
            <a:ext cx="7620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latin typeface="ＭＳ ゴシック" panose="020B0609070205080204" pitchFamily="49" charset="-128"/>
                <a:ea typeface="ＭＳ ゴシック" panose="020B0609070205080204" pitchFamily="49" charset="-128"/>
              </a:rPr>
              <a:t>物品電子入札のご利用にあたり、必要な準備をご説明します。</a:t>
            </a:r>
            <a:endParaRPr lang="en-US" altLang="ja-JP" sz="1800">
              <a:latin typeface="ＭＳ ゴシック" panose="020B0609070205080204" pitchFamily="49" charset="-128"/>
              <a:ea typeface="ＭＳ ゴシック" panose="020B0609070205080204" pitchFamily="49" charset="-128"/>
            </a:endParaRPr>
          </a:p>
        </p:txBody>
      </p:sp>
      <p:sp>
        <p:nvSpPr>
          <p:cNvPr id="8200" name="AutoShape 6">
            <a:extLst>
              <a:ext uri="{FF2B5EF4-FFF2-40B4-BE49-F238E27FC236}">
                <a16:creationId xmlns:a16="http://schemas.microsoft.com/office/drawing/2014/main" id="{E94F69F1-4339-0546-DEF6-61FDC6E25849}"/>
              </a:ext>
            </a:extLst>
          </p:cNvPr>
          <p:cNvSpPr>
            <a:spLocks noChangeArrowheads="1"/>
          </p:cNvSpPr>
          <p:nvPr/>
        </p:nvSpPr>
        <p:spPr bwMode="auto">
          <a:xfrm>
            <a:off x="514123" y="4675584"/>
            <a:ext cx="7886700" cy="1023937"/>
          </a:xfrm>
          <a:prstGeom prst="roundRect">
            <a:avLst>
              <a:gd name="adj" fmla="val 14755"/>
            </a:avLst>
          </a:prstGeom>
          <a:solidFill>
            <a:srgbClr val="FFFFCC"/>
          </a:solidFill>
          <a:ln w="9525">
            <a:solidFill>
              <a:srgbClr val="808080"/>
            </a:solidFill>
            <a:round/>
            <a:headEnd/>
            <a:tailEnd/>
          </a:ln>
        </p:spPr>
        <p:txBody>
          <a:bodyPr lIns="74295" tIns="8890" rIns="74295" bIns="889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b="1" dirty="0">
                <a:latin typeface="ＭＳ ゴシック" panose="020B0609070205080204" pitchFamily="49" charset="-128"/>
                <a:ea typeface="ＭＳ ゴシック" panose="020B0609070205080204" pitchFamily="49" charset="-128"/>
                <a:cs typeface="Times New Roman" panose="02020603050405020304" pitchFamily="18" charset="0"/>
              </a:rPr>
              <a:t>新潟市の工事・コンサル、</a:t>
            </a:r>
            <a:r>
              <a:rPr lang="ja-JP" altLang="ja-JP" sz="1800" b="1" dirty="0">
                <a:latin typeface="ＭＳ ゴシック" panose="020B0609070205080204" pitchFamily="49" charset="-128"/>
                <a:ea typeface="ＭＳ ゴシック" panose="020B0609070205080204" pitchFamily="49" charset="-128"/>
                <a:cs typeface="Times New Roman" panose="02020603050405020304" pitchFamily="18" charset="0"/>
              </a:rPr>
              <a:t>国土交通省等</a:t>
            </a:r>
            <a:r>
              <a:rPr lang="ja-JP" altLang="en-US" sz="1800" b="1" dirty="0">
                <a:latin typeface="ＭＳ ゴシック" panose="020B0609070205080204" pitchFamily="49" charset="-128"/>
                <a:ea typeface="ＭＳ ゴシック" panose="020B0609070205080204" pitchFamily="49" charset="-128"/>
                <a:cs typeface="Times New Roman" panose="02020603050405020304" pitchFamily="18" charset="0"/>
              </a:rPr>
              <a:t>の</a:t>
            </a:r>
            <a:r>
              <a:rPr lang="ja-JP" altLang="ja-JP" sz="1800" b="1" dirty="0">
                <a:latin typeface="ＭＳ ゴシック" panose="020B0609070205080204" pitchFamily="49" charset="-128"/>
                <a:ea typeface="ＭＳ ゴシック" panose="020B0609070205080204" pitchFamily="49" charset="-128"/>
                <a:cs typeface="Times New Roman" panose="02020603050405020304" pitchFamily="18" charset="0"/>
              </a:rPr>
              <a:t>電子入札コアシステムを</a:t>
            </a:r>
            <a:endParaRPr lang="en-US" altLang="ja-JP" sz="1800" b="1"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spcBef>
                <a:spcPct val="0"/>
              </a:spcBef>
              <a:buFontTx/>
              <a:buNone/>
            </a:pPr>
            <a:r>
              <a:rPr lang="ja-JP" altLang="ja-JP" sz="1800" b="1" dirty="0">
                <a:latin typeface="ＭＳ ゴシック" panose="020B0609070205080204" pitchFamily="49" charset="-128"/>
                <a:ea typeface="ＭＳ ゴシック" panose="020B0609070205080204" pitchFamily="49" charset="-128"/>
                <a:cs typeface="Times New Roman" panose="02020603050405020304" pitchFamily="18" charset="0"/>
              </a:rPr>
              <a:t>既にご利用されて</a:t>
            </a:r>
            <a:r>
              <a:rPr lang="ja-JP" altLang="en-US" sz="1800" b="1" dirty="0">
                <a:latin typeface="ＭＳ ゴシック" panose="020B0609070205080204" pitchFamily="49" charset="-128"/>
                <a:ea typeface="ＭＳ ゴシック" panose="020B0609070205080204" pitchFamily="49" charset="-128"/>
                <a:cs typeface="Times New Roman" panose="02020603050405020304" pitchFamily="18" charset="0"/>
              </a:rPr>
              <a:t>おり</a:t>
            </a:r>
            <a:r>
              <a:rPr lang="en-US" altLang="ja-JP" sz="1800" b="1"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IC</a:t>
            </a:r>
            <a:r>
              <a:rPr lang="ja-JP" altLang="en-US" sz="1800" b="1"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カードを所持されている</a:t>
            </a:r>
            <a:r>
              <a:rPr lang="ja-JP" altLang="ja-JP" sz="1800" b="1" dirty="0">
                <a:latin typeface="ＭＳ ゴシック" panose="020B0609070205080204" pitchFamily="49" charset="-128"/>
                <a:ea typeface="ＭＳ ゴシック" panose="020B0609070205080204" pitchFamily="49" charset="-128"/>
                <a:cs typeface="Times New Roman" panose="02020603050405020304" pitchFamily="18" charset="0"/>
              </a:rPr>
              <a:t>方</a:t>
            </a:r>
            <a:endParaRPr lang="ja-JP" altLang="ja-JP" sz="18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spcBef>
                <a:spcPct val="0"/>
              </a:spcBef>
              <a:buFontTx/>
              <a:buNone/>
            </a:pPr>
            <a:r>
              <a:rPr lang="ja-JP" altLang="en-US" sz="18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8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1800" dirty="0">
                <a:latin typeface="ＭＳ ゴシック" panose="020B0609070205080204" pitchFamily="49" charset="-128"/>
                <a:ea typeface="ＭＳ ゴシック" panose="020B0609070205080204" pitchFamily="49" charset="-128"/>
                <a:cs typeface="Times New Roman" panose="02020603050405020304" pitchFamily="18" charset="0"/>
              </a:rPr>
              <a:t>3. </a:t>
            </a:r>
            <a:r>
              <a:rPr lang="ja-JP" altLang="en-US" sz="1800" dirty="0">
                <a:latin typeface="ＭＳ ゴシック" panose="020B0609070205080204" pitchFamily="49" charset="-128"/>
                <a:ea typeface="ＭＳ ゴシック" panose="020B0609070205080204" pitchFamily="49" charset="-128"/>
                <a:cs typeface="Times New Roman" panose="02020603050405020304" pitchFamily="18" charset="0"/>
              </a:rPr>
              <a:t>パソコンの環境設定」 「</a:t>
            </a:r>
            <a:r>
              <a:rPr lang="en-US" altLang="ja-JP" sz="1800" dirty="0">
                <a:latin typeface="ＭＳ ゴシック" panose="020B0609070205080204" pitchFamily="49" charset="-128"/>
                <a:ea typeface="ＭＳ ゴシック" panose="020B0609070205080204" pitchFamily="49" charset="-128"/>
                <a:cs typeface="Times New Roman" panose="02020603050405020304" pitchFamily="18" charset="0"/>
              </a:rPr>
              <a:t>6.</a:t>
            </a:r>
            <a:r>
              <a:rPr lang="ja-JP" altLang="en-US" sz="1800" dirty="0">
                <a:latin typeface="ＭＳ ゴシック" panose="020B0609070205080204" pitchFamily="49" charset="-128"/>
                <a:ea typeface="ＭＳ ゴシック" panose="020B0609070205080204" pitchFamily="49" charset="-128"/>
                <a:cs typeface="Times New Roman" panose="02020603050405020304" pitchFamily="18" charset="0"/>
              </a:rPr>
              <a:t>利用者登録」が必要です。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A0CCFA5-91CE-FEB3-52C0-D6712B07081F}"/>
              </a:ext>
            </a:extLst>
          </p:cNvPr>
          <p:cNvSpPr>
            <a:spLocks noChangeArrowheads="1"/>
          </p:cNvSpPr>
          <p:nvPr/>
        </p:nvSpPr>
        <p:spPr bwMode="auto">
          <a:xfrm>
            <a:off x="0" y="0"/>
            <a:ext cx="66960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a:solidFill>
                  <a:schemeClr val="tx2"/>
                </a:solidFill>
                <a:latin typeface="ＭＳ ゴシック" panose="020B0609070205080204" pitchFamily="49" charset="-128"/>
                <a:ea typeface="ＭＳ ゴシック" panose="020B0609070205080204" pitchFamily="49" charset="-128"/>
              </a:rPr>
              <a:t>1.1 </a:t>
            </a:r>
            <a:r>
              <a:rPr lang="ja-JP" altLang="en-US">
                <a:solidFill>
                  <a:schemeClr val="tx2"/>
                </a:solidFill>
                <a:latin typeface="ＭＳ ゴシック" panose="020B0609070205080204" pitchFamily="49" charset="-128"/>
                <a:ea typeface="ＭＳ ゴシック" panose="020B0609070205080204" pitchFamily="49" charset="-128"/>
              </a:rPr>
              <a:t>通信回線の確認</a:t>
            </a:r>
          </a:p>
        </p:txBody>
      </p:sp>
      <p:sp>
        <p:nvSpPr>
          <p:cNvPr id="10243" name="Rectangle 102">
            <a:extLst>
              <a:ext uri="{FF2B5EF4-FFF2-40B4-BE49-F238E27FC236}">
                <a16:creationId xmlns:a16="http://schemas.microsoft.com/office/drawing/2014/main" id="{C10D53BD-1B5F-8802-4E8B-27F28AA9171F}"/>
              </a:ext>
            </a:extLst>
          </p:cNvPr>
          <p:cNvSpPr>
            <a:spLocks noChangeArrowheads="1"/>
          </p:cNvSpPr>
          <p:nvPr/>
        </p:nvSpPr>
        <p:spPr bwMode="auto">
          <a:xfrm>
            <a:off x="381000" y="762000"/>
            <a:ext cx="8229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電子入札に参加するにあたり、</a:t>
            </a:r>
            <a:r>
              <a:rPr lang="en-US" altLang="ja-JP" sz="1800"/>
              <a:t>LDAP</a:t>
            </a:r>
            <a:r>
              <a:rPr lang="ja-JP" altLang="en-US" sz="1800"/>
              <a:t>という通信プロトコルが必要です。</a:t>
            </a:r>
          </a:p>
          <a:p>
            <a:pPr eaLnBrk="1" hangingPunct="1">
              <a:spcBef>
                <a:spcPct val="0"/>
              </a:spcBef>
              <a:buFontTx/>
              <a:buNone/>
            </a:pPr>
            <a:r>
              <a:rPr lang="ja-JP" altLang="en-US" sz="1800"/>
              <a:t>セキュリティ設定が厳しい環境では、</a:t>
            </a:r>
            <a:r>
              <a:rPr lang="en-US" altLang="ja-JP" sz="1800"/>
              <a:t>LDAP</a:t>
            </a:r>
            <a:r>
              <a:rPr lang="ja-JP" altLang="en-US" sz="1800"/>
              <a:t>を使えない場合も考えられるため、社内ネットワーク管理者、又はご利用のプロバイダへのご確認をお願いします。</a:t>
            </a:r>
          </a:p>
        </p:txBody>
      </p:sp>
      <p:sp>
        <p:nvSpPr>
          <p:cNvPr id="10244" name="Rectangle 7">
            <a:extLst>
              <a:ext uri="{FF2B5EF4-FFF2-40B4-BE49-F238E27FC236}">
                <a16:creationId xmlns:a16="http://schemas.microsoft.com/office/drawing/2014/main" id="{FCBEA96B-7C03-9575-1088-22E5477C57D3}"/>
              </a:ext>
            </a:extLst>
          </p:cNvPr>
          <p:cNvSpPr>
            <a:spLocks noChangeArrowheads="1"/>
          </p:cNvSpPr>
          <p:nvPr/>
        </p:nvSpPr>
        <p:spPr bwMode="auto">
          <a:xfrm>
            <a:off x="0" y="1676400"/>
            <a:ext cx="861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a:latin typeface="ＭＳ ゴシック" panose="020B0609070205080204" pitchFamily="49" charset="-128"/>
                <a:ea typeface="ＭＳ ゴシック" panose="020B0609070205080204" pitchFamily="49" charset="-128"/>
              </a:rPr>
              <a:t>1.2 </a:t>
            </a:r>
            <a:r>
              <a:rPr lang="ja-JP" altLang="en-US">
                <a:latin typeface="ＭＳ ゴシック" panose="020B0609070205080204" pitchFamily="49" charset="-128"/>
                <a:ea typeface="ＭＳ ゴシック" panose="020B0609070205080204" pitchFamily="49" charset="-128"/>
              </a:rPr>
              <a:t>必要なパソコンとソフトウェア</a:t>
            </a:r>
          </a:p>
        </p:txBody>
      </p:sp>
      <p:sp>
        <p:nvSpPr>
          <p:cNvPr id="10245" name="Rectangle 17">
            <a:extLst>
              <a:ext uri="{FF2B5EF4-FFF2-40B4-BE49-F238E27FC236}">
                <a16:creationId xmlns:a16="http://schemas.microsoft.com/office/drawing/2014/main" id="{6A202D5A-DD9F-2E6B-E544-28CE43ADD32C}"/>
              </a:ext>
            </a:extLst>
          </p:cNvPr>
          <p:cNvSpPr>
            <a:spLocks noChangeArrowheads="1"/>
          </p:cNvSpPr>
          <p:nvPr/>
        </p:nvSpPr>
        <p:spPr bwMode="auto">
          <a:xfrm>
            <a:off x="381000" y="2438400"/>
            <a:ext cx="8077200" cy="646113"/>
          </a:xfrm>
          <a:prstGeom prst="rect">
            <a:avLst/>
          </a:prstGeom>
          <a:solidFill>
            <a:srgbClr val="FFFFFF"/>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お持ちのパソコン</a:t>
            </a:r>
            <a:r>
              <a:rPr lang="en-US" altLang="ja-JP" sz="1800"/>
              <a:t>(</a:t>
            </a:r>
            <a:r>
              <a:rPr lang="ja-JP" altLang="en-US" sz="1800"/>
              <a:t>ハードウェア・ソフトウェア</a:t>
            </a:r>
            <a:r>
              <a:rPr lang="en-US" altLang="ja-JP" sz="1800"/>
              <a:t>)</a:t>
            </a:r>
            <a:r>
              <a:rPr lang="ja-JP" altLang="en-US" sz="1800"/>
              <a:t>が電子入札システムの推奨仕様と適合しているパソコンを準備していただきます。</a:t>
            </a:r>
          </a:p>
        </p:txBody>
      </p:sp>
      <p:sp>
        <p:nvSpPr>
          <p:cNvPr id="10246" name="Rectangle 4">
            <a:extLst>
              <a:ext uri="{FF2B5EF4-FFF2-40B4-BE49-F238E27FC236}">
                <a16:creationId xmlns:a16="http://schemas.microsoft.com/office/drawing/2014/main" id="{82B04F7B-15A8-981F-3FBE-8E65D2AB5345}"/>
              </a:ext>
            </a:extLst>
          </p:cNvPr>
          <p:cNvSpPr>
            <a:spLocks noChangeArrowheads="1"/>
          </p:cNvSpPr>
          <p:nvPr/>
        </p:nvSpPr>
        <p:spPr bwMode="auto">
          <a:xfrm>
            <a:off x="309563" y="3039388"/>
            <a:ext cx="8661400"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t>（１）ハードウェア：</a:t>
            </a:r>
            <a:r>
              <a:rPr lang="en-US" altLang="ja-JP" sz="1800" dirty="0">
                <a:latin typeface="ＭＳ Ｐゴシック" panose="020B0600070205080204" pitchFamily="50" charset="-128"/>
              </a:rPr>
              <a:t> Windows11</a:t>
            </a:r>
            <a:r>
              <a:rPr lang="ja-JP" altLang="en-US" sz="1800" dirty="0">
                <a:latin typeface="ＭＳ Ｐゴシック" panose="020B0600070205080204" pitchFamily="50" charset="-128"/>
              </a:rPr>
              <a:t>に対応</a:t>
            </a:r>
            <a:r>
              <a:rPr lang="en-US" altLang="ja-JP" sz="1800" dirty="0">
                <a:latin typeface="ＭＳ Ｐゴシック" panose="020B0600070205080204" pitchFamily="50" charset="-128"/>
              </a:rPr>
              <a:t>(</a:t>
            </a:r>
            <a:r>
              <a:rPr lang="en-US" altLang="ja-JP" sz="1600" dirty="0">
                <a:solidFill>
                  <a:srgbClr val="FF0000"/>
                </a:solidFill>
                <a:latin typeface="ＭＳ Ｐゴシック" panose="020B0600070205080204" pitchFamily="50" charset="-128"/>
              </a:rPr>
              <a:t>Windows10</a:t>
            </a:r>
            <a:r>
              <a:rPr lang="ja-JP" altLang="en-US" sz="1600" dirty="0">
                <a:solidFill>
                  <a:srgbClr val="FF0000"/>
                </a:solidFill>
                <a:latin typeface="ＭＳ Ｐゴシック" panose="020B0600070205080204" pitchFamily="50" charset="-128"/>
              </a:rPr>
              <a:t>はサポート終了に伴い推奨環境外</a:t>
            </a:r>
            <a:r>
              <a:rPr lang="en-US" altLang="ja-JP" sz="1800" dirty="0">
                <a:latin typeface="ＭＳ Ｐゴシック" panose="020B0600070205080204" pitchFamily="50" charset="-128"/>
              </a:rPr>
              <a:t>)</a:t>
            </a:r>
          </a:p>
          <a:p>
            <a:pPr eaLnBrk="1" hangingPunct="1">
              <a:spcBef>
                <a:spcPct val="0"/>
              </a:spcBef>
              <a:buFontTx/>
              <a:buNone/>
            </a:pPr>
            <a:r>
              <a:rPr lang="ja-JP" altLang="en-US" sz="1400" dirty="0"/>
              <a:t>　</a:t>
            </a:r>
            <a:r>
              <a:rPr lang="en-US" altLang="ja-JP" sz="1600" dirty="0"/>
              <a:t>※</a:t>
            </a:r>
            <a:r>
              <a:rPr lang="ja-JP" altLang="en-US" sz="1600" dirty="0"/>
              <a:t>購入時に</a:t>
            </a:r>
            <a:r>
              <a:rPr lang="en-US" altLang="ja-JP" sz="1600" dirty="0"/>
              <a:t>Windows11</a:t>
            </a:r>
            <a:r>
              <a:rPr lang="ja-JP" altLang="en-US" sz="1600" dirty="0"/>
              <a:t>がインストールされている</a:t>
            </a:r>
            <a:r>
              <a:rPr lang="en-US" altLang="ja-JP" sz="1600" dirty="0"/>
              <a:t>PC</a:t>
            </a:r>
            <a:r>
              <a:rPr lang="ja-JP" altLang="en-US" sz="1600" dirty="0"/>
              <a:t>、</a:t>
            </a:r>
            <a:r>
              <a:rPr lang="en-US" altLang="ja-JP" sz="1600" dirty="0"/>
              <a:t>Windows10</a:t>
            </a:r>
            <a:r>
              <a:rPr lang="ja-JP" altLang="en-US" sz="1600" dirty="0"/>
              <a:t>がインストール</a:t>
            </a:r>
            <a:endParaRPr lang="en-US" altLang="ja-JP" sz="1600" dirty="0"/>
          </a:p>
          <a:p>
            <a:pPr eaLnBrk="1" hangingPunct="1">
              <a:spcBef>
                <a:spcPct val="0"/>
              </a:spcBef>
              <a:buFontTx/>
              <a:buNone/>
            </a:pPr>
            <a:r>
              <a:rPr lang="ja-JP" altLang="en-US" sz="1600" dirty="0"/>
              <a:t>　　　されていて</a:t>
            </a:r>
            <a:r>
              <a:rPr lang="en-US" altLang="ja-JP" sz="1600" dirty="0"/>
              <a:t>Windows 11</a:t>
            </a:r>
            <a:r>
              <a:rPr lang="ja-JP" altLang="en-US" sz="1600" dirty="0"/>
              <a:t>にアップグレードした</a:t>
            </a:r>
            <a:r>
              <a:rPr lang="en-US" altLang="ja-JP" sz="1600" dirty="0"/>
              <a:t>PC</a:t>
            </a:r>
            <a:r>
              <a:rPr lang="ja-JP" altLang="en-US" sz="1600" dirty="0"/>
              <a:t>であれば、下記の要件は満たしています</a:t>
            </a:r>
          </a:p>
        </p:txBody>
      </p:sp>
      <p:graphicFrame>
        <p:nvGraphicFramePr>
          <p:cNvPr id="12" name="Group 33">
            <a:extLst>
              <a:ext uri="{FF2B5EF4-FFF2-40B4-BE49-F238E27FC236}">
                <a16:creationId xmlns:a16="http://schemas.microsoft.com/office/drawing/2014/main" id="{56BE4D13-24F5-79DD-CB27-11C6B3B03440}"/>
              </a:ext>
            </a:extLst>
          </p:cNvPr>
          <p:cNvGraphicFramePr>
            <a:graphicFrameLocks noGrp="1"/>
          </p:cNvGraphicFramePr>
          <p:nvPr/>
        </p:nvGraphicFramePr>
        <p:xfrm>
          <a:off x="312738" y="3935413"/>
          <a:ext cx="8686800" cy="2624140"/>
        </p:xfrm>
        <a:graphic>
          <a:graphicData uri="http://schemas.openxmlformats.org/drawingml/2006/table">
            <a:tbl>
              <a:tblPr/>
              <a:tblGrid>
                <a:gridCol w="1897063">
                  <a:extLst>
                    <a:ext uri="{9D8B030D-6E8A-4147-A177-3AD203B41FA5}">
                      <a16:colId xmlns:a16="http://schemas.microsoft.com/office/drawing/2014/main" val="20000"/>
                    </a:ext>
                  </a:extLst>
                </a:gridCol>
                <a:gridCol w="6789737">
                  <a:extLst>
                    <a:ext uri="{9D8B030D-6E8A-4147-A177-3AD203B41FA5}">
                      <a16:colId xmlns:a16="http://schemas.microsoft.com/office/drawing/2014/main" val="20001"/>
                    </a:ext>
                  </a:extLst>
                </a:gridCol>
              </a:tblGrid>
              <a:tr h="365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項目</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要件</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365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ＣＰＵ</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Core Duo 1.6GHz</a:t>
                      </a:r>
                      <a:r>
                        <a:rPr kumimoji="1" lang="ja-JP" altLang="en-US" sz="1800" b="0" i="0" u="none" strike="noStrike" cap="none" normalizeH="0" baseline="0" dirty="0">
                          <a:ln>
                            <a:noFill/>
                          </a:ln>
                          <a:solidFill>
                            <a:srgbClr val="000000"/>
                          </a:solidFill>
                          <a:effectLst/>
                          <a:latin typeface="ＭＳ Ｐゴシック" pitchFamily="50" charset="-128"/>
                          <a:ea typeface="ＭＳ Ｐゴシック" pitchFamily="50" charset="-128"/>
                        </a:rPr>
                        <a:t>同等以上推奨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288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メモリ</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2.0GB</a:t>
                      </a:r>
                      <a:r>
                        <a:rPr kumimoji="1" lang="ja-JP" altLang="en-US" sz="1800" b="0" i="0" u="none" strike="noStrike" cap="none" normalizeH="0" baseline="0" dirty="0">
                          <a:ln>
                            <a:noFill/>
                          </a:ln>
                          <a:solidFill>
                            <a:srgbClr val="000000"/>
                          </a:solidFill>
                          <a:effectLst/>
                          <a:latin typeface="ＭＳ Ｐゴシック" pitchFamily="50" charset="-128"/>
                          <a:ea typeface="ＭＳ Ｐゴシック" pitchFamily="50" charset="-128"/>
                        </a:rPr>
                        <a:t>以上推奨</a:t>
                      </a: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(Windows11</a:t>
                      </a:r>
                      <a:r>
                        <a:rPr kumimoji="1" lang="ja-JP" altLang="en-US" sz="1800" b="0" i="0" u="none" strike="noStrike" cap="none" normalizeH="0" baseline="0" dirty="0">
                          <a:ln>
                            <a:noFill/>
                          </a:ln>
                          <a:solidFill>
                            <a:srgbClr val="000000"/>
                          </a:solidFill>
                          <a:effectLst/>
                          <a:latin typeface="ＭＳ Ｐゴシック" pitchFamily="50" charset="-128"/>
                          <a:ea typeface="ＭＳ Ｐゴシック" pitchFamily="50" charset="-128"/>
                        </a:rPr>
                        <a:t>は</a:t>
                      </a: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4GB</a:t>
                      </a:r>
                      <a:r>
                        <a:rPr kumimoji="1" lang="ja-JP" altLang="en-US" sz="1800" b="0" i="0" u="none" strike="noStrike" cap="none" normalizeH="0" baseline="0" dirty="0">
                          <a:ln>
                            <a:noFill/>
                          </a:ln>
                          <a:solidFill>
                            <a:srgbClr val="000000"/>
                          </a:solidFill>
                          <a:effectLst/>
                          <a:latin typeface="ＭＳ Ｐゴシック" pitchFamily="50" charset="-128"/>
                          <a:ea typeface="ＭＳ Ｐゴシック" pitchFamily="50" charset="-128"/>
                        </a:rPr>
                        <a:t>以上</a:t>
                      </a: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a:t>
                      </a: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ＨＤＤ</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rgbClr val="000000"/>
                          </a:solidFill>
                          <a:effectLst/>
                          <a:latin typeface="ＭＳ Ｐゴシック" pitchFamily="50" charset="-128"/>
                          <a:ea typeface="ＭＳ Ｐゴシック" pitchFamily="50" charset="-128"/>
                        </a:rPr>
                        <a:t>1</a:t>
                      </a:r>
                      <a:r>
                        <a:rPr kumimoji="1" lang="ja-JP" altLang="en-US" sz="1800" b="0" i="0" u="none" strike="noStrike" cap="none" normalizeH="0" baseline="0">
                          <a:ln>
                            <a:noFill/>
                          </a:ln>
                          <a:solidFill>
                            <a:srgbClr val="000000"/>
                          </a:solidFill>
                          <a:effectLst/>
                          <a:latin typeface="ＭＳ Ｐゴシック" pitchFamily="50" charset="-128"/>
                          <a:ea typeface="ＭＳ Ｐゴシック" pitchFamily="50" charset="-128"/>
                        </a:rPr>
                        <a:t>ドライブの空きが、</a:t>
                      </a:r>
                      <a:r>
                        <a:rPr kumimoji="1" lang="en-US" altLang="ja-JP" sz="1800" b="0" i="0" u="none" strike="noStrike" cap="none" normalizeH="0" baseline="0">
                          <a:ln>
                            <a:noFill/>
                          </a:ln>
                          <a:solidFill>
                            <a:srgbClr val="000000"/>
                          </a:solidFill>
                          <a:effectLst/>
                          <a:latin typeface="ＭＳ Ｐゴシック" pitchFamily="50" charset="-128"/>
                          <a:ea typeface="ＭＳ Ｐゴシック" pitchFamily="50" charset="-128"/>
                        </a:rPr>
                        <a:t>1GB</a:t>
                      </a:r>
                      <a:r>
                        <a:rPr kumimoji="1" lang="ja-JP" altLang="en-US" sz="1800" b="0" i="0" u="none" strike="noStrike" cap="none" normalizeH="0" baseline="0">
                          <a:ln>
                            <a:noFill/>
                          </a:ln>
                          <a:solidFill>
                            <a:srgbClr val="000000"/>
                          </a:solidFill>
                          <a:effectLst/>
                          <a:latin typeface="ＭＳ Ｐゴシック" pitchFamily="50" charset="-128"/>
                          <a:ea typeface="ＭＳ Ｐゴシック" pitchFamily="50" charset="-128"/>
                        </a:rPr>
                        <a:t>以上の空き容量</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66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rPr>
                        <a:t>ＧＰＵ</a:t>
                      </a: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WDDM</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対応グラフィックプロセッサ（</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VRAM128MB</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以上）推奨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5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ポート</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rgbClr val="000000"/>
                          </a:solidFill>
                          <a:effectLst/>
                          <a:latin typeface="ＭＳ Ｐゴシック" pitchFamily="50" charset="-128"/>
                          <a:ea typeface="ＭＳ Ｐゴシック" pitchFamily="50" charset="-128"/>
                        </a:rPr>
                        <a:t>IC</a:t>
                      </a:r>
                      <a:r>
                        <a:rPr kumimoji="1" lang="ja-JP" altLang="en-US" sz="1800" b="0" i="0" u="none" strike="noStrike" cap="none" normalizeH="0" baseline="0" dirty="0">
                          <a:ln>
                            <a:noFill/>
                          </a:ln>
                          <a:solidFill>
                            <a:srgbClr val="000000"/>
                          </a:solidFill>
                          <a:effectLst/>
                          <a:latin typeface="ＭＳ Ｐゴシック" pitchFamily="50" charset="-128"/>
                          <a:ea typeface="ＭＳ Ｐゴシック" pitchFamily="50" charset="-128"/>
                        </a:rPr>
                        <a:t>カードリーダライタが接続できること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5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ﾃﾞｨｽﾌﾟﾚｲ解像度</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1,024×768</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ピクセル（</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XGA</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）以上</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 name="Text Box 7">
            <a:extLst>
              <a:ext uri="{FF2B5EF4-FFF2-40B4-BE49-F238E27FC236}">
                <a16:creationId xmlns:a16="http://schemas.microsoft.com/office/drawing/2014/main" id="{2D802FF7-200D-6D7F-030F-662EF5449C81}"/>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3</a:t>
            </a:r>
            <a:endParaRPr lang="ja-JP" alt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A8D3487A-E465-77E8-E853-D44977BC28C1}"/>
              </a:ext>
            </a:extLst>
          </p:cNvPr>
          <p:cNvSpPr>
            <a:spLocks noChangeArrowheads="1"/>
          </p:cNvSpPr>
          <p:nvPr/>
        </p:nvSpPr>
        <p:spPr bwMode="auto">
          <a:xfrm>
            <a:off x="457200" y="152400"/>
            <a:ext cx="16748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（２）ソフトウェア</a:t>
            </a:r>
          </a:p>
        </p:txBody>
      </p:sp>
      <p:graphicFrame>
        <p:nvGraphicFramePr>
          <p:cNvPr id="10266" name="Group 26">
            <a:extLst>
              <a:ext uri="{FF2B5EF4-FFF2-40B4-BE49-F238E27FC236}">
                <a16:creationId xmlns:a16="http://schemas.microsoft.com/office/drawing/2014/main" id="{22612690-93A2-2843-489F-31DC465FF291}"/>
              </a:ext>
            </a:extLst>
          </p:cNvPr>
          <p:cNvGraphicFramePr>
            <a:graphicFrameLocks noGrp="1"/>
          </p:cNvGraphicFramePr>
          <p:nvPr>
            <p:extLst>
              <p:ext uri="{D42A27DB-BD31-4B8C-83A1-F6EECF244321}">
                <p14:modId xmlns:p14="http://schemas.microsoft.com/office/powerpoint/2010/main" val="2697583480"/>
              </p:ext>
            </p:extLst>
          </p:nvPr>
        </p:nvGraphicFramePr>
        <p:xfrm>
          <a:off x="304800" y="533400"/>
          <a:ext cx="8686800" cy="5668964"/>
        </p:xfrm>
        <a:graphic>
          <a:graphicData uri="http://schemas.openxmlformats.org/drawingml/2006/table">
            <a:tbl>
              <a:tblPr/>
              <a:tblGrid>
                <a:gridCol w="2298700">
                  <a:extLst>
                    <a:ext uri="{9D8B030D-6E8A-4147-A177-3AD203B41FA5}">
                      <a16:colId xmlns:a16="http://schemas.microsoft.com/office/drawing/2014/main" val="20000"/>
                    </a:ext>
                  </a:extLst>
                </a:gridCol>
                <a:gridCol w="6388100">
                  <a:extLst>
                    <a:ext uri="{9D8B030D-6E8A-4147-A177-3AD203B41FA5}">
                      <a16:colId xmlns:a16="http://schemas.microsoft.com/office/drawing/2014/main" val="20001"/>
                    </a:ext>
                  </a:extLst>
                </a:gridCol>
              </a:tblGrid>
              <a:tr h="3657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項目</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要件</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17372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ＯＳ（基本ソフト）</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800" b="0" i="0" u="none" strike="noStrike" kern="1200" cap="none" normalizeH="0" baseline="0" dirty="0">
                        <a:ln>
                          <a:noFill/>
                        </a:ln>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〇</a:t>
                      </a:r>
                      <a:r>
                        <a:rPr kumimoji="1" lang="en-US" altLang="ja-JP" sz="1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Windows11</a:t>
                      </a:r>
                      <a:r>
                        <a:rPr kumimoji="1" lang="ja-JP" altLang="en-US" sz="1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　</a:t>
                      </a:r>
                      <a:r>
                        <a:rPr kumimoji="1" lang="en-US" altLang="ja-JP" sz="1800" b="0" i="0" u="none" strike="noStrike" kern="1200" baseline="0" dirty="0">
                          <a:solidFill>
                            <a:schemeClr val="tx1"/>
                          </a:solidFill>
                          <a:latin typeface="+mn-lt"/>
                          <a:ea typeface="+mn-ea"/>
                          <a:cs typeface="+mn-cs"/>
                        </a:rPr>
                        <a:t>Home/Pro </a:t>
                      </a:r>
                      <a:r>
                        <a:rPr kumimoji="1" lang="ja-JP" altLang="en-US" sz="1800" b="0" i="0" u="none" strike="noStrike" kern="1200" baseline="0" dirty="0">
                          <a:solidFill>
                            <a:schemeClr val="tx1"/>
                          </a:solidFill>
                          <a:latin typeface="+mn-lt"/>
                          <a:ea typeface="+mn-ea"/>
                          <a:cs typeface="+mn-cs"/>
                        </a:rPr>
                        <a:t>（</a:t>
                      </a:r>
                      <a:r>
                        <a:rPr kumimoji="1" lang="en-US" altLang="ja-JP" sz="1800" b="0" i="0" u="none" strike="noStrike" kern="1200" baseline="0" dirty="0">
                          <a:solidFill>
                            <a:schemeClr val="tx1"/>
                          </a:solidFill>
                          <a:latin typeface="+mn-lt"/>
                          <a:ea typeface="+mn-ea"/>
                          <a:cs typeface="+mn-cs"/>
                        </a:rPr>
                        <a:t>64bit</a:t>
                      </a:r>
                      <a:r>
                        <a:rPr kumimoji="1" lang="ja-JP" altLang="en-US" sz="1800" b="0" i="0" u="none" strike="noStrike" kern="1200" baseline="0" dirty="0">
                          <a:solidFill>
                            <a:schemeClr val="tx1"/>
                          </a:solidFill>
                          <a:latin typeface="+mn-lt"/>
                          <a:ea typeface="+mn-ea"/>
                          <a:cs typeface="+mn-cs"/>
                        </a:rPr>
                        <a:t>版）</a:t>
                      </a:r>
                      <a:endParaRPr kumimoji="1" lang="en-US" altLang="ja-JP" sz="1800" b="0" i="0" u="none" strike="noStrike" kern="1200" baseline="0" dirty="0">
                        <a:solidFill>
                          <a:schemeClr val="tx1"/>
                        </a:solidFill>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800" b="0" i="0" u="none" strike="noStrike" kern="1200" baseline="0" dirty="0">
                        <a:solidFill>
                          <a:schemeClr val="tx1"/>
                        </a:solidFill>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baseline="0" dirty="0">
                          <a:solidFill>
                            <a:srgbClr val="FF0000"/>
                          </a:solidFill>
                          <a:latin typeface="+mn-lt"/>
                          <a:ea typeface="+mn-ea"/>
                          <a:cs typeface="+mn-cs"/>
                        </a:rPr>
                        <a:t>Windows10</a:t>
                      </a:r>
                      <a:r>
                        <a:rPr kumimoji="1" lang="ja-JP" altLang="en-US" sz="1600" b="0" i="0" u="none" strike="noStrike" kern="1200" baseline="0" dirty="0">
                          <a:solidFill>
                            <a:srgbClr val="FF0000"/>
                          </a:solidFill>
                          <a:latin typeface="+mn-lt"/>
                          <a:ea typeface="+mn-ea"/>
                          <a:cs typeface="+mn-cs"/>
                        </a:rPr>
                        <a:t>はサポート終了に伴い、推奨環境から外れております</a:t>
                      </a:r>
                      <a:endParaRPr kumimoji="1" lang="en-US" altLang="ja-JP" sz="1600" b="0" i="0" u="none" strike="noStrike" kern="1200" baseline="0" dirty="0">
                        <a:solidFill>
                          <a:srgbClr val="FF0000"/>
                        </a:solidFill>
                        <a:latin typeface="+mn-lt"/>
                        <a:ea typeface="+mn-ea"/>
                        <a:cs typeface="+mn-cs"/>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0115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ブラウザ</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①</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Microsoft Edge(Chromium</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版</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バージョン</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89</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以上）</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②Google Chrome(</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バージョン</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89</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以上</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◎①②ともに最新版にアップデートすることを推奨します。</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6400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電子入札関連ソフト</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電子入札コアシステム対応認証局より提供されます。</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Edge</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Chrome</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に対応した最新版をご利用ください。</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914384">
                <a:tc>
                  <a:txBody>
                    <a:bodyPr/>
                    <a:lstStyle/>
                    <a:p>
                      <a:r>
                        <a:rPr kumimoji="1" lang="en-US" altLang="ja-JP" sz="1800" kern="1200" dirty="0">
                          <a:solidFill>
                            <a:schemeClr val="tx1"/>
                          </a:solidFill>
                          <a:effectLst/>
                          <a:latin typeface="+mn-lt"/>
                          <a:ea typeface="+mn-ea"/>
                          <a:cs typeface="+mn-cs"/>
                        </a:rPr>
                        <a:t>.NET Framework</a:t>
                      </a:r>
                      <a:endParaRPr kumimoji="1" lang="ja-JP" altLang="ja-JP" sz="1800" kern="1200" dirty="0">
                        <a:solidFill>
                          <a:schemeClr val="tx1"/>
                        </a:solidFill>
                        <a:effectLst/>
                        <a:latin typeface="+mn-lt"/>
                        <a:ea typeface="+mn-ea"/>
                        <a:cs typeface="+mn-cs"/>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r>
                        <a:rPr kumimoji="1" lang="en-US" altLang="ja-JP" sz="1800" kern="1200" dirty="0">
                          <a:solidFill>
                            <a:schemeClr val="tx1"/>
                          </a:solidFill>
                          <a:effectLst/>
                          <a:latin typeface="+mn-lt"/>
                          <a:ea typeface="+mn-ea"/>
                          <a:cs typeface="+mn-cs"/>
                        </a:rPr>
                        <a:t>.NET Framework 4.6.2</a:t>
                      </a:r>
                      <a:r>
                        <a:rPr kumimoji="1" lang="ja-JP" altLang="ja-JP" sz="1800" kern="1200" dirty="0">
                          <a:solidFill>
                            <a:schemeClr val="tx1"/>
                          </a:solidFill>
                          <a:effectLst/>
                          <a:latin typeface="+mn-lt"/>
                          <a:ea typeface="+mn-ea"/>
                          <a:cs typeface="+mn-cs"/>
                        </a:rPr>
                        <a:t>以上</a:t>
                      </a:r>
                    </a:p>
                    <a:p>
                      <a:r>
                        <a:rPr kumimoji="1" lang="en-US" altLang="ja-JP" sz="1800" kern="1200" dirty="0">
                          <a:solidFill>
                            <a:schemeClr val="tx1"/>
                          </a:solidFill>
                          <a:effectLst/>
                          <a:latin typeface="+mn-lt"/>
                          <a:ea typeface="+mn-ea"/>
                          <a:cs typeface="+mn-cs"/>
                        </a:rPr>
                        <a:t> </a:t>
                      </a:r>
                      <a:r>
                        <a:rPr kumimoji="1" lang="ja-JP" altLang="ja-JP" sz="1800" kern="1200" dirty="0">
                          <a:solidFill>
                            <a:schemeClr val="tx1"/>
                          </a:solidFill>
                          <a:effectLst/>
                          <a:latin typeface="+mn-lt"/>
                          <a:ea typeface="+mn-ea"/>
                          <a:cs typeface="+mn-cs"/>
                        </a:rPr>
                        <a:t>※</a:t>
                      </a:r>
                      <a:r>
                        <a:rPr kumimoji="1" lang="en-US" altLang="ja-JP" sz="1800" kern="1200" dirty="0">
                          <a:solidFill>
                            <a:schemeClr val="tx1"/>
                          </a:solidFill>
                          <a:effectLst/>
                          <a:latin typeface="+mn-lt"/>
                          <a:ea typeface="+mn-ea"/>
                          <a:cs typeface="+mn-cs"/>
                        </a:rPr>
                        <a:t>Windows8</a:t>
                      </a:r>
                      <a:r>
                        <a:rPr kumimoji="1" lang="ja-JP" altLang="ja-JP" sz="1800" kern="1200" dirty="0">
                          <a:solidFill>
                            <a:schemeClr val="tx1"/>
                          </a:solidFill>
                          <a:effectLst/>
                          <a:latin typeface="+mn-lt"/>
                          <a:ea typeface="+mn-ea"/>
                          <a:cs typeface="+mn-cs"/>
                        </a:rPr>
                        <a:t>以降の</a:t>
                      </a:r>
                      <a:r>
                        <a:rPr kumimoji="1" lang="en-US" altLang="ja-JP" sz="1800" kern="1200" dirty="0">
                          <a:solidFill>
                            <a:schemeClr val="tx1"/>
                          </a:solidFill>
                          <a:effectLst/>
                          <a:latin typeface="+mn-lt"/>
                          <a:ea typeface="+mn-ea"/>
                          <a:cs typeface="+mn-cs"/>
                        </a:rPr>
                        <a:t>OS</a:t>
                      </a:r>
                      <a:r>
                        <a:rPr kumimoji="1" lang="ja-JP" altLang="ja-JP" sz="1800" kern="1200" dirty="0">
                          <a:solidFill>
                            <a:schemeClr val="tx1"/>
                          </a:solidFill>
                          <a:effectLst/>
                          <a:latin typeface="+mn-lt"/>
                          <a:ea typeface="+mn-ea"/>
                          <a:cs typeface="+mn-cs"/>
                        </a:rPr>
                        <a:t>では、購入時より「</a:t>
                      </a:r>
                      <a:r>
                        <a:rPr kumimoji="1" lang="en-US" altLang="ja-JP" sz="1800" kern="1200" dirty="0">
                          <a:solidFill>
                            <a:schemeClr val="tx1"/>
                          </a:solidFill>
                          <a:effectLst/>
                          <a:latin typeface="+mn-lt"/>
                          <a:ea typeface="+mn-ea"/>
                          <a:cs typeface="+mn-cs"/>
                        </a:rPr>
                        <a:t>NET Framework 4.6.2</a:t>
                      </a:r>
                      <a:r>
                        <a:rPr kumimoji="1" lang="ja-JP" altLang="ja-JP" sz="1800" kern="1200" dirty="0">
                          <a:solidFill>
                            <a:schemeClr val="tx1"/>
                          </a:solidFill>
                          <a:effectLst/>
                          <a:latin typeface="+mn-lt"/>
                          <a:ea typeface="+mn-ea"/>
                          <a:cs typeface="+mn-cs"/>
                        </a:rPr>
                        <a:t>」以上のバージョンがインストールされています。</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2" name="Text Box 7">
            <a:extLst>
              <a:ext uri="{FF2B5EF4-FFF2-40B4-BE49-F238E27FC236}">
                <a16:creationId xmlns:a16="http://schemas.microsoft.com/office/drawing/2014/main" id="{6D21EC14-6723-F45D-B263-A82690B107E6}"/>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4</a:t>
            </a:r>
            <a:endParaRPr lang="ja-JP" alt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1470C7DA-555E-B62A-3589-72DDB1C27B95}"/>
              </a:ext>
            </a:extLst>
          </p:cNvPr>
          <p:cNvSpPr>
            <a:spLocks noChangeArrowheads="1"/>
          </p:cNvSpPr>
          <p:nvPr/>
        </p:nvSpPr>
        <p:spPr bwMode="auto">
          <a:xfrm>
            <a:off x="379413" y="395288"/>
            <a:ext cx="23336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（３）インターネット回線</a:t>
            </a:r>
          </a:p>
        </p:txBody>
      </p:sp>
      <p:graphicFrame>
        <p:nvGraphicFramePr>
          <p:cNvPr id="11287" name="Group 23">
            <a:extLst>
              <a:ext uri="{FF2B5EF4-FFF2-40B4-BE49-F238E27FC236}">
                <a16:creationId xmlns:a16="http://schemas.microsoft.com/office/drawing/2014/main" id="{A8977AE5-D330-6321-20C0-6418C15A816D}"/>
              </a:ext>
            </a:extLst>
          </p:cNvPr>
          <p:cNvGraphicFramePr>
            <a:graphicFrameLocks noGrp="1"/>
          </p:cNvGraphicFramePr>
          <p:nvPr/>
        </p:nvGraphicFramePr>
        <p:xfrm>
          <a:off x="228600" y="762000"/>
          <a:ext cx="8686800" cy="2713038"/>
        </p:xfrm>
        <a:graphic>
          <a:graphicData uri="http://schemas.openxmlformats.org/drawingml/2006/table">
            <a:tbl>
              <a:tblPr/>
              <a:tblGrid>
                <a:gridCol w="2298700">
                  <a:extLst>
                    <a:ext uri="{9D8B030D-6E8A-4147-A177-3AD203B41FA5}">
                      <a16:colId xmlns:a16="http://schemas.microsoft.com/office/drawing/2014/main" val="20000"/>
                    </a:ext>
                  </a:extLst>
                </a:gridCol>
                <a:gridCol w="6388100">
                  <a:extLst>
                    <a:ext uri="{9D8B030D-6E8A-4147-A177-3AD203B41FA5}">
                      <a16:colId xmlns:a16="http://schemas.microsoft.com/office/drawing/2014/main" val="20001"/>
                    </a:ext>
                  </a:extLst>
                </a:gridCol>
              </a:tblGrid>
              <a:tr h="3658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項目</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要件</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7010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回線種類</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光回線を推奨</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ホームルータ、モバイルルータは推奨いたしません</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572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電子メール</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電子メールが送受信できる環境であること</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188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プロトコル</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下記のプロトコルによる通信が可能なこと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HTTP</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Hyper Text Transfer Protocol</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HTTPS</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Hyper Text Transfer Protocol Security</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LDAP</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Lightweight Directory Access Protocol</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2" name="Text Box 7">
            <a:extLst>
              <a:ext uri="{FF2B5EF4-FFF2-40B4-BE49-F238E27FC236}">
                <a16:creationId xmlns:a16="http://schemas.microsoft.com/office/drawing/2014/main" id="{834D1C4E-EDD8-6E65-9CC7-78EE537D79D4}"/>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5</a:t>
            </a:r>
            <a:endParaRPr lang="ja-JP" alt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E48835B5-3164-BDDF-564E-5E7F3B85273C}"/>
              </a:ext>
            </a:extLst>
          </p:cNvPr>
          <p:cNvSpPr>
            <a:spLocks noChangeArrowheads="1"/>
          </p:cNvSpPr>
          <p:nvPr/>
        </p:nvSpPr>
        <p:spPr bwMode="auto">
          <a:xfrm>
            <a:off x="457200" y="533400"/>
            <a:ext cx="12366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（４）その他</a:t>
            </a:r>
          </a:p>
        </p:txBody>
      </p:sp>
      <p:graphicFrame>
        <p:nvGraphicFramePr>
          <p:cNvPr id="12318" name="Group 30">
            <a:extLst>
              <a:ext uri="{FF2B5EF4-FFF2-40B4-BE49-F238E27FC236}">
                <a16:creationId xmlns:a16="http://schemas.microsoft.com/office/drawing/2014/main" id="{239F2876-5521-7198-38BC-D3BBA8DFD69C}"/>
              </a:ext>
            </a:extLst>
          </p:cNvPr>
          <p:cNvGraphicFramePr>
            <a:graphicFrameLocks noGrp="1"/>
          </p:cNvGraphicFramePr>
          <p:nvPr>
            <p:extLst>
              <p:ext uri="{D42A27DB-BD31-4B8C-83A1-F6EECF244321}">
                <p14:modId xmlns:p14="http://schemas.microsoft.com/office/powerpoint/2010/main" val="671505862"/>
              </p:ext>
            </p:extLst>
          </p:nvPr>
        </p:nvGraphicFramePr>
        <p:xfrm>
          <a:off x="306388" y="900113"/>
          <a:ext cx="8686800" cy="3595687"/>
        </p:xfrm>
        <a:graphic>
          <a:graphicData uri="http://schemas.openxmlformats.org/drawingml/2006/table">
            <a:tbl>
              <a:tblPr/>
              <a:tblGrid>
                <a:gridCol w="3151187">
                  <a:extLst>
                    <a:ext uri="{9D8B030D-6E8A-4147-A177-3AD203B41FA5}">
                      <a16:colId xmlns:a16="http://schemas.microsoft.com/office/drawing/2014/main" val="20000"/>
                    </a:ext>
                  </a:extLst>
                </a:gridCol>
                <a:gridCol w="5535613">
                  <a:extLst>
                    <a:ext uri="{9D8B030D-6E8A-4147-A177-3AD203B41FA5}">
                      <a16:colId xmlns:a16="http://schemas.microsoft.com/office/drawing/2014/main" val="20001"/>
                    </a:ext>
                  </a:extLst>
                </a:gridCol>
              </a:tblGrid>
              <a:tr h="3657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項目</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要件</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3657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使用する</a:t>
                      </a:r>
                      <a:r>
                        <a:rPr kumimoji="1" lang="en-US" altLang="ja-JP"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Windows</a:t>
                      </a: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ユーザ名</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２バイト文字（</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）を使用していないこと。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２バイト文字：全角文字のこと。</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64008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使用する</a:t>
                      </a:r>
                      <a:r>
                        <a:rPr kumimoji="1" lang="en-US" altLang="ja-JP"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Windows</a:t>
                      </a: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ネット</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ワークのドメイン名</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vMerge="1">
                  <a:txBody>
                    <a:bodyPr/>
                    <a:lstStyle/>
                    <a:p>
                      <a:endParaRPr kumimoji="1" lang="ja-JP" altLang="en-US"/>
                    </a:p>
                  </a:txBody>
                  <a:tcPr/>
                </a:tc>
                <a:extLst>
                  <a:ext uri="{0D108BD9-81ED-4DB2-BD59-A6C34878D82A}">
                    <a16:rowId xmlns:a16="http://schemas.microsoft.com/office/drawing/2014/main" val="10002"/>
                  </a:ext>
                </a:extLst>
              </a:tr>
              <a:tr h="13096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ブラウザの設定</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　</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Microsoft Edge</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　</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Google Chrome</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電子入札システムをご利用するにあたり、ブラウザには以下の設定が必要となります。</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・キャッシュクリア</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・ポップアップ許可の登録</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9143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cs typeface="Times New Roman" pitchFamily="18" charset="0"/>
                        </a:rPr>
                        <a:t>使用フォントに関する設定</a:t>
                      </a:r>
                      <a:endParaRPr kumimoji="1" lang="ja-JP" altLang="en-US" sz="1800" b="0" i="0" u="none" strike="noStrike" cap="none" normalizeH="0" baseline="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電子入札システムで文字を正常に表示するためには</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JIS2004</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使用制限に関する設定が必要となります。</a:t>
                      </a: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ext Box 7">
            <a:extLst>
              <a:ext uri="{FF2B5EF4-FFF2-40B4-BE49-F238E27FC236}">
                <a16:creationId xmlns:a16="http://schemas.microsoft.com/office/drawing/2014/main" id="{5ABCB7D2-7F09-F830-00E2-B94FC99FB9FF}"/>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6</a:t>
            </a:r>
            <a:endParaRPr lang="ja-JP" altLang="en-US" sz="1800" dirty="0"/>
          </a:p>
        </p:txBody>
      </p:sp>
      <p:sp>
        <p:nvSpPr>
          <p:cNvPr id="3" name="テキスト ボックス 2">
            <a:extLst>
              <a:ext uri="{FF2B5EF4-FFF2-40B4-BE49-F238E27FC236}">
                <a16:creationId xmlns:a16="http://schemas.microsoft.com/office/drawing/2014/main" id="{B29CC6E2-68C3-AF25-E449-08A5C4FDEFA9}"/>
              </a:ext>
            </a:extLst>
          </p:cNvPr>
          <p:cNvSpPr txBox="1"/>
          <p:nvPr/>
        </p:nvSpPr>
        <p:spPr>
          <a:xfrm>
            <a:off x="300746" y="4719459"/>
            <a:ext cx="8686800" cy="1200329"/>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	</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上記の設定につきましては、新潟市</a:t>
            </a:r>
            <a:r>
              <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HP</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に掲載しております、</a:t>
            </a: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dirty="0">
                <a:latin typeface="ＭＳ Ｐゴシック" pitchFamily="50" charset="-128"/>
                <a:cs typeface="Times New Roman" pitchFamily="18" charset="0"/>
              </a:rPr>
              <a:t>	</a:t>
            </a:r>
            <a:r>
              <a:rPr lang="ja-JP" altLang="en-US" dirty="0">
                <a:latin typeface="ＭＳ Ｐゴシック" pitchFamily="50" charset="-128"/>
                <a:cs typeface="Times New Roman" pitchFamily="18" charset="0"/>
              </a:rPr>
              <a:t>　</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a:t>
            </a:r>
            <a:r>
              <a:rPr kumimoji="1" lang="ja-JP" altLang="ja-JP" sz="1800" b="1" u="sng" kern="1200" dirty="0">
                <a:solidFill>
                  <a:schemeClr val="tx1"/>
                </a:solidFill>
                <a:effectLst/>
                <a:latin typeface="+mn-lt"/>
                <a:ea typeface="+mn-ea"/>
                <a:cs typeface="+mn-cs"/>
              </a:rPr>
              <a:t>利用のための</a:t>
            </a:r>
            <a:r>
              <a:rPr kumimoji="1" lang="en-US" altLang="ja-JP" sz="1800" b="1" u="sng" kern="1200" dirty="0">
                <a:solidFill>
                  <a:schemeClr val="tx1"/>
                </a:solidFill>
                <a:effectLst/>
                <a:latin typeface="+mn-lt"/>
                <a:ea typeface="+mn-ea"/>
                <a:cs typeface="+mn-cs"/>
              </a:rPr>
              <a:t>PC</a:t>
            </a:r>
            <a:r>
              <a:rPr kumimoji="1" lang="ja-JP" altLang="ja-JP" sz="1800" b="1" u="sng" kern="1200" dirty="0">
                <a:solidFill>
                  <a:schemeClr val="tx1"/>
                </a:solidFill>
                <a:effectLst/>
                <a:latin typeface="+mn-lt"/>
                <a:ea typeface="+mn-ea"/>
                <a:cs typeface="+mn-cs"/>
              </a:rPr>
              <a:t>環境設定</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」をご参照ください。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altLang="ja-JP" dirty="0">
                <a:latin typeface="ＭＳ Ｐゴシック" pitchFamily="50" charset="-128"/>
                <a:cs typeface="Times New Roman" pitchFamily="18" charset="0"/>
              </a:rPr>
              <a:t>	</a:t>
            </a:r>
            <a:r>
              <a:rPr lang="ja-JP" altLang="en-US" dirty="0">
                <a:latin typeface="ＭＳ Ｐゴシック" pitchFamily="50" charset="-128"/>
                <a:cs typeface="Times New Roman" pitchFamily="18" charset="0"/>
              </a:rPr>
              <a:t>　掲載個所は</a:t>
            </a:r>
            <a:r>
              <a:rPr kumimoji="1" lang="ja-JP" altLang="en-US" sz="1800" b="0" i="0" u="none" strike="noStrike" cap="none" normalizeH="0" baseline="0" dirty="0">
                <a:ln>
                  <a:noFill/>
                </a:ln>
                <a:solidFill>
                  <a:schemeClr val="tx1"/>
                </a:solidFill>
                <a:effectLst/>
                <a:latin typeface="ＭＳ Ｐゴシック" pitchFamily="50" charset="-128"/>
                <a:ea typeface="ＭＳ Ｐゴシック" pitchFamily="50" charset="-128"/>
                <a:cs typeface="Times New Roman" pitchFamily="18" charset="0"/>
              </a:rPr>
              <a:t>８ページをご覧ください</a:t>
            </a:r>
            <a:r>
              <a:rPr lang="ja-JP" altLang="en-US" dirty="0">
                <a:latin typeface="ＭＳ Ｐゴシック" pitchFamily="50" charset="-128"/>
                <a:cs typeface="Times New Roman" pitchFamily="18" charset="0"/>
              </a:rPr>
              <a:t>。</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C56B02DE-1B8D-4EEF-292A-387F21196949}"/>
              </a:ext>
            </a:extLst>
          </p:cNvPr>
          <p:cNvSpPr>
            <a:spLocks noChangeArrowheads="1"/>
          </p:cNvSpPr>
          <p:nvPr/>
        </p:nvSpPr>
        <p:spPr bwMode="auto">
          <a:xfrm>
            <a:off x="381000" y="1997075"/>
            <a:ext cx="8382000"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ja-JP" sz="1800"/>
              <a:t>以下の手順にて、フォントの設定を行ってください。</a:t>
            </a:r>
            <a:endParaRPr lang="en-US" altLang="ja-JP" sz="1800"/>
          </a:p>
          <a:p>
            <a:pPr eaLnBrk="1" hangingPunct="1">
              <a:spcBef>
                <a:spcPct val="0"/>
              </a:spcBef>
              <a:buFontTx/>
              <a:buNone/>
            </a:pPr>
            <a:endParaRPr lang="en-US" altLang="ja-JP" sz="1800"/>
          </a:p>
          <a:p>
            <a:pPr eaLnBrk="1" hangingPunct="1">
              <a:spcBef>
                <a:spcPct val="0"/>
              </a:spcBef>
              <a:buFontTx/>
              <a:buNone/>
            </a:pPr>
            <a:endParaRPr lang="ja-JP" altLang="ja-JP" sz="1800">
              <a:latin typeface="ＭＳ Ｐゴシック" panose="020B0600070205080204" pitchFamily="50" charset="-128"/>
            </a:endParaRPr>
          </a:p>
          <a:p>
            <a:pPr eaLnBrk="1" hangingPunct="1">
              <a:spcBef>
                <a:spcPct val="0"/>
              </a:spcBef>
              <a:buFontTx/>
              <a:buNone/>
            </a:pPr>
            <a:r>
              <a:rPr lang="en-US" altLang="ja-JP" sz="1800">
                <a:latin typeface="ＭＳ Ｐゴシック" panose="020B0600070205080204" pitchFamily="50" charset="-128"/>
              </a:rPr>
              <a:t>Windows10,11</a:t>
            </a:r>
            <a:r>
              <a:rPr lang="ja-JP" altLang="en-US" sz="1800">
                <a:latin typeface="ＭＳ Ｐゴシック" panose="020B0600070205080204" pitchFamily="50" charset="-128"/>
              </a:rPr>
              <a:t>の場合</a:t>
            </a:r>
            <a:endParaRPr lang="en-US" altLang="ja-JP" sz="1800">
              <a:latin typeface="ＭＳ Ｐゴシック" panose="020B0600070205080204" pitchFamily="50" charset="-128"/>
            </a:endParaRPr>
          </a:p>
          <a:p>
            <a:pPr eaLnBrk="1" hangingPunct="1">
              <a:spcBef>
                <a:spcPct val="0"/>
              </a:spcBef>
              <a:buFontTx/>
              <a:buNone/>
            </a:pPr>
            <a:r>
              <a:rPr lang="ja-JP" altLang="en-US" sz="1800">
                <a:latin typeface="ＭＳ Ｐゴシック" panose="020B0600070205080204" pitchFamily="50" charset="-128"/>
              </a:rPr>
              <a:t>（１） 「あ」等の変換表示部分を右クリックする。</a:t>
            </a:r>
            <a:endParaRPr lang="en-US" altLang="ja-JP" sz="1800">
              <a:latin typeface="ＭＳ Ｐゴシック" panose="020B0600070205080204" pitchFamily="50" charset="-128"/>
            </a:endParaRPr>
          </a:p>
          <a:p>
            <a:pPr eaLnBrk="1" hangingPunct="1">
              <a:spcBef>
                <a:spcPct val="0"/>
              </a:spcBef>
              <a:buFontTx/>
              <a:buNone/>
            </a:pPr>
            <a:r>
              <a:rPr lang="ja-JP" altLang="en-US" sz="1800">
                <a:latin typeface="ＭＳ Ｐゴシック" panose="020B0600070205080204" pitchFamily="50" charset="-128"/>
              </a:rPr>
              <a:t>（２） 「設定」をクリックする。</a:t>
            </a:r>
            <a:endParaRPr lang="en-US" altLang="ja-JP" sz="1800">
              <a:latin typeface="ＭＳ Ｐゴシック" panose="020B0600070205080204" pitchFamily="50" charset="-128"/>
            </a:endParaRPr>
          </a:p>
          <a:p>
            <a:pPr eaLnBrk="1" hangingPunct="1">
              <a:spcBef>
                <a:spcPct val="0"/>
              </a:spcBef>
              <a:buFontTx/>
              <a:buNone/>
            </a:pPr>
            <a:r>
              <a:rPr lang="ja-JP" altLang="en-US" sz="1800">
                <a:latin typeface="ＭＳ Ｐゴシック" panose="020B0600070205080204" pitchFamily="50" charset="-128"/>
              </a:rPr>
              <a:t>（３） 「全般」をクリックする。</a:t>
            </a:r>
            <a:endParaRPr lang="en-US" altLang="ja-JP" sz="1800">
              <a:latin typeface="ＭＳ Ｐゴシック" panose="020B0600070205080204" pitchFamily="50" charset="-128"/>
            </a:endParaRPr>
          </a:p>
          <a:p>
            <a:pPr eaLnBrk="1" hangingPunct="1">
              <a:spcBef>
                <a:spcPct val="0"/>
              </a:spcBef>
              <a:buFontTx/>
              <a:buNone/>
            </a:pPr>
            <a:r>
              <a:rPr lang="ja-JP" altLang="en-US" sz="1800">
                <a:latin typeface="ＭＳ Ｐゴシック" panose="020B0600070205080204" pitchFamily="50" charset="-128"/>
              </a:rPr>
              <a:t>（４） 「文字の種類と文字セット」の「変換候補の一覧に含める文字セットを選択する」で</a:t>
            </a:r>
            <a:endParaRPr lang="en-US" altLang="ja-JP" sz="1800">
              <a:latin typeface="ＭＳ Ｐゴシック" panose="020B0600070205080204" pitchFamily="50" charset="-128"/>
            </a:endParaRPr>
          </a:p>
          <a:p>
            <a:pPr eaLnBrk="1" hangingPunct="1">
              <a:spcBef>
                <a:spcPct val="0"/>
              </a:spcBef>
              <a:buFontTx/>
              <a:buNone/>
            </a:pPr>
            <a:r>
              <a:rPr lang="ja-JP" altLang="en-US" sz="1800">
                <a:latin typeface="ＭＳ Ｐゴシック" panose="020B0600070205080204" pitchFamily="50" charset="-128"/>
              </a:rPr>
              <a:t>　　　「</a:t>
            </a:r>
            <a:r>
              <a:rPr lang="en-US" altLang="ja-JP" sz="1800">
                <a:latin typeface="ＭＳ Ｐゴシック" panose="020B0600070205080204" pitchFamily="50" charset="-128"/>
              </a:rPr>
              <a:t>JIS X 0208 </a:t>
            </a:r>
            <a:r>
              <a:rPr lang="ja-JP" altLang="en-US" sz="1800">
                <a:latin typeface="ＭＳ Ｐゴシック" panose="020B0600070205080204" pitchFamily="50" charset="-128"/>
              </a:rPr>
              <a:t>のみ」にラジオボタンを入れる。</a:t>
            </a:r>
          </a:p>
          <a:p>
            <a:pPr eaLnBrk="1" hangingPunct="1">
              <a:spcBef>
                <a:spcPct val="0"/>
              </a:spcBef>
              <a:buFontTx/>
              <a:buNone/>
            </a:pPr>
            <a:endParaRPr lang="en-US" altLang="ja-JP" sz="1800">
              <a:latin typeface="ＭＳ Ｐゴシック" panose="020B0600070205080204" pitchFamily="50" charset="-128"/>
            </a:endParaRPr>
          </a:p>
        </p:txBody>
      </p:sp>
      <p:sp>
        <p:nvSpPr>
          <p:cNvPr id="18435" name="AutoShape 100">
            <a:extLst>
              <a:ext uri="{FF2B5EF4-FFF2-40B4-BE49-F238E27FC236}">
                <a16:creationId xmlns:a16="http://schemas.microsoft.com/office/drawing/2014/main" id="{7B384F36-870A-951C-E7F0-97B7243B96B9}"/>
              </a:ext>
            </a:extLst>
          </p:cNvPr>
          <p:cNvSpPr>
            <a:spLocks noChangeArrowheads="1"/>
          </p:cNvSpPr>
          <p:nvPr/>
        </p:nvSpPr>
        <p:spPr bwMode="auto">
          <a:xfrm>
            <a:off x="304800" y="1046163"/>
            <a:ext cx="8534400" cy="533400"/>
          </a:xfrm>
          <a:prstGeom prst="roundRect">
            <a:avLst>
              <a:gd name="adj" fmla="val 16667"/>
            </a:avLst>
          </a:prstGeom>
          <a:solidFill>
            <a:srgbClr val="FFFFCC"/>
          </a:solidFill>
          <a:ln w="9525">
            <a:solidFill>
              <a:srgbClr val="808080"/>
            </a:solidFill>
            <a:round/>
            <a:headEnd/>
            <a:tailEnd/>
          </a:ln>
        </p:spPr>
        <p:txBody>
          <a:bodyPr lIns="74295" tIns="8890" rIns="74295" bIns="889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a:latin typeface="ＭＳ ゴシック" panose="020B0609070205080204" pitchFamily="49" charset="-128"/>
                <a:ea typeface="ＭＳ ゴシック" panose="020B0609070205080204" pitchFamily="49" charset="-128"/>
              </a:rPr>
              <a:t>フォントの設定を行わないと、文字化けの可能性があります。</a:t>
            </a:r>
            <a:endParaRPr lang="ja-JP" altLang="en-US" sz="2400"/>
          </a:p>
        </p:txBody>
      </p:sp>
      <p:sp>
        <p:nvSpPr>
          <p:cNvPr id="18436" name="Rectangle 3">
            <a:extLst>
              <a:ext uri="{FF2B5EF4-FFF2-40B4-BE49-F238E27FC236}">
                <a16:creationId xmlns:a16="http://schemas.microsoft.com/office/drawing/2014/main" id="{A2F186B0-28F1-CE16-1060-9909E871BDEE}"/>
              </a:ext>
            </a:extLst>
          </p:cNvPr>
          <p:cNvSpPr>
            <a:spLocks noChangeArrowheads="1"/>
          </p:cNvSpPr>
          <p:nvPr/>
        </p:nvSpPr>
        <p:spPr bwMode="auto">
          <a:xfrm>
            <a:off x="381000" y="276225"/>
            <a:ext cx="838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r>
              <a:rPr lang="ja-JP" altLang="en-US" sz="1800" b="1"/>
              <a:t>使用フォントに関する設定方法</a:t>
            </a:r>
            <a:r>
              <a:rPr lang="en-US" altLang="ja-JP" sz="1800" b="1"/>
              <a:t>】</a:t>
            </a:r>
            <a:endParaRPr lang="ja-JP" altLang="en-US" sz="1800" b="1">
              <a:latin typeface="ＭＳ Ｐゴシック" panose="020B0600070205080204" pitchFamily="50" charset="-128"/>
            </a:endParaRPr>
          </a:p>
          <a:p>
            <a:pPr eaLnBrk="1" hangingPunct="1">
              <a:spcBef>
                <a:spcPct val="0"/>
              </a:spcBef>
              <a:buFontTx/>
              <a:buNone/>
            </a:pPr>
            <a:endParaRPr lang="ja-JP" altLang="en-US" sz="1800">
              <a:latin typeface="ＭＳ Ｐゴシック" panose="020B0600070205080204" pitchFamily="50" charset="-128"/>
            </a:endParaRPr>
          </a:p>
        </p:txBody>
      </p:sp>
      <p:sp>
        <p:nvSpPr>
          <p:cNvPr id="2" name="Text Box 7">
            <a:extLst>
              <a:ext uri="{FF2B5EF4-FFF2-40B4-BE49-F238E27FC236}">
                <a16:creationId xmlns:a16="http://schemas.microsoft.com/office/drawing/2014/main" id="{86AE0554-F31B-626E-5067-CCC89696E324}"/>
              </a:ext>
            </a:extLst>
          </p:cNvPr>
          <p:cNvSpPr txBox="1">
            <a:spLocks noChangeArrowheads="1"/>
          </p:cNvSpPr>
          <p:nvPr/>
        </p:nvSpPr>
        <p:spPr bwMode="auto">
          <a:xfrm>
            <a:off x="8831093" y="6491288"/>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en-US" altLang="ja-JP" sz="1800" dirty="0"/>
              <a:t>7</a:t>
            </a:r>
            <a:endParaRPr lang="ja-JP"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B1E25F-F01F-D105-C81B-4942FA00B7BF}"/>
              </a:ext>
            </a:extLst>
          </p:cNvPr>
          <p:cNvPicPr>
            <a:picLocks noChangeAspect="1"/>
          </p:cNvPicPr>
          <p:nvPr/>
        </p:nvPicPr>
        <p:blipFill>
          <a:blip r:embed="rId2"/>
          <a:stretch>
            <a:fillRect/>
          </a:stretch>
        </p:blipFill>
        <p:spPr>
          <a:xfrm>
            <a:off x="40249" y="1319054"/>
            <a:ext cx="9063503" cy="3048157"/>
          </a:xfrm>
          <a:prstGeom prst="rect">
            <a:avLst/>
          </a:prstGeom>
        </p:spPr>
      </p:pic>
      <p:sp>
        <p:nvSpPr>
          <p:cNvPr id="6" name="正方形/長方形 5">
            <a:extLst>
              <a:ext uri="{FF2B5EF4-FFF2-40B4-BE49-F238E27FC236}">
                <a16:creationId xmlns:a16="http://schemas.microsoft.com/office/drawing/2014/main" id="{7690AD37-CAA4-29AC-0359-BF38D33A35DE}"/>
              </a:ext>
            </a:extLst>
          </p:cNvPr>
          <p:cNvSpPr/>
          <p:nvPr/>
        </p:nvSpPr>
        <p:spPr>
          <a:xfrm>
            <a:off x="358140" y="3934301"/>
            <a:ext cx="4130040" cy="533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a:t>▶新潟市電子入札システム（物品）へのログイン</a:t>
            </a:r>
          </a:p>
        </p:txBody>
      </p:sp>
      <p:sp>
        <p:nvSpPr>
          <p:cNvPr id="7" name="テキスト ボックス 6">
            <a:extLst>
              <a:ext uri="{FF2B5EF4-FFF2-40B4-BE49-F238E27FC236}">
                <a16:creationId xmlns:a16="http://schemas.microsoft.com/office/drawing/2014/main" id="{D85F3A6A-BA9E-C3CF-3C5F-6F0F24C028A1}"/>
              </a:ext>
            </a:extLst>
          </p:cNvPr>
          <p:cNvSpPr txBox="1"/>
          <p:nvPr/>
        </p:nvSpPr>
        <p:spPr>
          <a:xfrm>
            <a:off x="299328" y="4690110"/>
            <a:ext cx="1943100" cy="369332"/>
          </a:xfrm>
          <a:prstGeom prst="rect">
            <a:avLst/>
          </a:prstGeom>
          <a:noFill/>
        </p:spPr>
        <p:txBody>
          <a:bodyPr wrap="square" rtlCol="0">
            <a:spAutoFit/>
          </a:bodyPr>
          <a:lstStyle/>
          <a:p>
            <a:r>
              <a:rPr kumimoji="1" lang="en-US" altLang="ja-JP" dirty="0"/>
              <a:t>※</a:t>
            </a:r>
            <a:r>
              <a:rPr kumimoji="1" lang="ja-JP" altLang="en-US" dirty="0"/>
              <a:t>イメージ図</a:t>
            </a:r>
          </a:p>
        </p:txBody>
      </p:sp>
      <p:sp>
        <p:nvSpPr>
          <p:cNvPr id="8" name="矢印: 上 7">
            <a:extLst>
              <a:ext uri="{FF2B5EF4-FFF2-40B4-BE49-F238E27FC236}">
                <a16:creationId xmlns:a16="http://schemas.microsoft.com/office/drawing/2014/main" id="{6FAD7C8D-6CBB-5A69-31AA-48911329F5CA}"/>
              </a:ext>
            </a:extLst>
          </p:cNvPr>
          <p:cNvSpPr/>
          <p:nvPr/>
        </p:nvSpPr>
        <p:spPr>
          <a:xfrm rot="18777491">
            <a:off x="4312562" y="4276459"/>
            <a:ext cx="185847" cy="281996"/>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03389499"/>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TotalTime>0</TotalTime>
  <Words>1143</Words>
  <Application>Microsoft Office PowerPoint</Application>
  <PresentationFormat>画面に合わせる (4:3)</PresentationFormat>
  <Paragraphs>225</Paragraphs>
  <Slides>14</Slides>
  <Notes>13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ＭＳ Ｐゴシック</vt:lpstr>
      <vt:lpstr>ＭＳ Ｐ明朝</vt:lpstr>
      <vt:lpstr>ＭＳ ゴシック</vt:lpstr>
      <vt:lpstr>Noto Sans JP Medium</vt:lpstr>
      <vt:lpstr>Arial</vt:lpstr>
      <vt:lpstr>Calibri</vt:lpstr>
      <vt:lpstr>Times New Roman</vt:lpstr>
      <vt:lpstr>標準デザイン</vt:lpstr>
      <vt:lpstr>新潟市  新潟市電子入札システム（物品、役務）の 導入に係る操作説明会</vt:lpstr>
      <vt:lpstr>１．ご利用までの流れ  ２．利用者登録手順  ３．ID登録申請手順  ４．各入札方式操作手順 　　（見積り合せ、一般競争入札）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2026-01-18T08:46:34Z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