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4" r:id="rId1"/>
  </p:sldMasterIdLst>
  <p:notesMasterIdLst>
    <p:notesMasterId r:id="rId11"/>
  </p:notesMasterIdLst>
  <p:sldIdLst>
    <p:sldId id="256" r:id="rId2"/>
    <p:sldId id="271" r:id="rId3"/>
    <p:sldId id="274" r:id="rId4"/>
    <p:sldId id="269" r:id="rId5"/>
    <p:sldId id="273" r:id="rId6"/>
    <p:sldId id="258" r:id="rId7"/>
    <p:sldId id="267" r:id="rId8"/>
    <p:sldId id="270" r:id="rId9"/>
    <p:sldId id="275" r:id="rId10"/>
  </p:sldIdLst>
  <p:sldSz cx="12192000" cy="6858000"/>
  <p:notesSz cx="7102475" cy="1023302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22043" initials="A" lastIdx="0" clrIdx="0">
    <p:extLst>
      <p:ext uri="{19B8F6BF-5375-455C-9EA6-DF929625EA0E}">
        <p15:presenceInfo xmlns:p15="http://schemas.microsoft.com/office/powerpoint/2012/main" userId="P22043"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4" autoAdjust="0"/>
    <p:restoredTop sz="80079" autoAdjust="0"/>
  </p:normalViewPr>
  <p:slideViewPr>
    <p:cSldViewPr snapToGrid="0">
      <p:cViewPr varScale="1">
        <p:scale>
          <a:sx n="50" d="100"/>
          <a:sy n="50" d="100"/>
        </p:scale>
        <p:origin x="1284" y="44"/>
      </p:cViewPr>
      <p:guideLst/>
    </p:cSldViewPr>
  </p:slideViewPr>
  <p:notesTextViewPr>
    <p:cViewPr>
      <p:scale>
        <a:sx n="1" d="1"/>
        <a:sy n="1" d="1"/>
      </p:scale>
      <p:origin x="0" y="0"/>
    </p:cViewPr>
  </p:notesTextViewPr>
  <p:notesViewPr>
    <p:cSldViewPr snapToGrid="0">
      <p:cViewPr varScale="1">
        <p:scale>
          <a:sx n="52" d="100"/>
          <a:sy n="52" d="100"/>
        </p:scale>
        <p:origin x="2680"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077739" cy="513428"/>
          </a:xfrm>
          <a:prstGeom prst="rect">
            <a:avLst/>
          </a:prstGeom>
        </p:spPr>
        <p:txBody>
          <a:bodyPr vert="horz" lIns="99057" tIns="49528" rIns="99057" bIns="49528" rtlCol="0"/>
          <a:lstStyle>
            <a:lvl1pPr algn="l">
              <a:defRPr sz="1300"/>
            </a:lvl1pPr>
          </a:lstStyle>
          <a:p>
            <a:endParaRPr kumimoji="1" lang="ja-JP" altLang="en-US"/>
          </a:p>
        </p:txBody>
      </p:sp>
      <p:sp>
        <p:nvSpPr>
          <p:cNvPr id="3" name="日付プレースホルダー 2"/>
          <p:cNvSpPr>
            <a:spLocks noGrp="1"/>
          </p:cNvSpPr>
          <p:nvPr>
            <p:ph type="dt" idx="1"/>
          </p:nvPr>
        </p:nvSpPr>
        <p:spPr>
          <a:xfrm>
            <a:off x="4023092" y="0"/>
            <a:ext cx="3077739" cy="513428"/>
          </a:xfrm>
          <a:prstGeom prst="rect">
            <a:avLst/>
          </a:prstGeom>
        </p:spPr>
        <p:txBody>
          <a:bodyPr vert="horz" lIns="99057" tIns="49528" rIns="99057" bIns="49528" rtlCol="0"/>
          <a:lstStyle>
            <a:lvl1pPr algn="r">
              <a:defRPr sz="1300"/>
            </a:lvl1pPr>
          </a:lstStyle>
          <a:p>
            <a:fld id="{DE63CD82-9979-48BA-BCFC-F92CA9EEEC94}" type="datetimeFigureOut">
              <a:rPr kumimoji="1" lang="ja-JP" altLang="en-US" smtClean="0"/>
              <a:t>2026/1/26</a:t>
            </a:fld>
            <a:endParaRPr kumimoji="1" lang="ja-JP" altLang="en-US"/>
          </a:p>
        </p:txBody>
      </p:sp>
      <p:sp>
        <p:nvSpPr>
          <p:cNvPr id="4" name="スライド イメージ プレースホルダー 3"/>
          <p:cNvSpPr>
            <a:spLocks noGrp="1" noRot="1" noChangeAspect="1"/>
          </p:cNvSpPr>
          <p:nvPr>
            <p:ph type="sldImg" idx="2"/>
          </p:nvPr>
        </p:nvSpPr>
        <p:spPr>
          <a:xfrm>
            <a:off x="482600" y="1279525"/>
            <a:ext cx="6137275" cy="3452813"/>
          </a:xfrm>
          <a:prstGeom prst="rect">
            <a:avLst/>
          </a:prstGeom>
          <a:noFill/>
          <a:ln w="12700">
            <a:solidFill>
              <a:prstClr val="black"/>
            </a:solidFill>
          </a:ln>
        </p:spPr>
        <p:txBody>
          <a:bodyPr vert="horz" lIns="99057" tIns="49528" rIns="99057" bIns="49528" rtlCol="0" anchor="ctr"/>
          <a:lstStyle/>
          <a:p>
            <a:endParaRPr lang="ja-JP" altLang="en-US"/>
          </a:p>
        </p:txBody>
      </p:sp>
      <p:sp>
        <p:nvSpPr>
          <p:cNvPr id="5" name="ノート プレースホルダー 4"/>
          <p:cNvSpPr>
            <a:spLocks noGrp="1"/>
          </p:cNvSpPr>
          <p:nvPr>
            <p:ph type="body" sz="quarter" idx="3"/>
          </p:nvPr>
        </p:nvSpPr>
        <p:spPr>
          <a:xfrm>
            <a:off x="710248" y="4924643"/>
            <a:ext cx="5681980" cy="4029254"/>
          </a:xfrm>
          <a:prstGeom prst="rect">
            <a:avLst/>
          </a:prstGeom>
        </p:spPr>
        <p:txBody>
          <a:bodyPr vert="horz" lIns="99057" tIns="49528" rIns="99057" bIns="4952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719598"/>
            <a:ext cx="3077739" cy="513427"/>
          </a:xfrm>
          <a:prstGeom prst="rect">
            <a:avLst/>
          </a:prstGeom>
        </p:spPr>
        <p:txBody>
          <a:bodyPr vert="horz" lIns="99057" tIns="49528" rIns="99057" bIns="49528"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4023092" y="9719598"/>
            <a:ext cx="3077739" cy="513427"/>
          </a:xfrm>
          <a:prstGeom prst="rect">
            <a:avLst/>
          </a:prstGeom>
        </p:spPr>
        <p:txBody>
          <a:bodyPr vert="horz" lIns="99057" tIns="49528" rIns="99057" bIns="49528" rtlCol="0" anchor="b"/>
          <a:lstStyle>
            <a:lvl1pPr algn="r">
              <a:defRPr sz="1300"/>
            </a:lvl1pPr>
          </a:lstStyle>
          <a:p>
            <a:fld id="{14E68B53-7DC8-4467-BFB1-AD8E4EB78E11}" type="slidenum">
              <a:rPr kumimoji="1" lang="ja-JP" altLang="en-US" smtClean="0"/>
              <a:t>‹#›</a:t>
            </a:fld>
            <a:endParaRPr kumimoji="1" lang="ja-JP" altLang="en-US"/>
          </a:p>
        </p:txBody>
      </p:sp>
    </p:spTree>
    <p:extLst>
      <p:ext uri="{BB962C8B-B14F-4D97-AF65-F5344CB8AC3E}">
        <p14:creationId xmlns:p14="http://schemas.microsoft.com/office/powerpoint/2010/main" val="18009524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a:p>
            <a:endParaRPr kumimoji="1" lang="en-US" altLang="ja-JP" dirty="0"/>
          </a:p>
        </p:txBody>
      </p:sp>
      <p:sp>
        <p:nvSpPr>
          <p:cNvPr id="4" name="スライド番号プレースホルダー 3"/>
          <p:cNvSpPr>
            <a:spLocks noGrp="1"/>
          </p:cNvSpPr>
          <p:nvPr>
            <p:ph type="sldNum" sz="quarter" idx="10"/>
          </p:nvPr>
        </p:nvSpPr>
        <p:spPr/>
        <p:txBody>
          <a:bodyPr/>
          <a:lstStyle/>
          <a:p>
            <a:fld id="{14E68B53-7DC8-4467-BFB1-AD8E4EB78E11}" type="slidenum">
              <a:rPr kumimoji="1" lang="ja-JP" altLang="en-US" smtClean="0"/>
              <a:t>1</a:t>
            </a:fld>
            <a:endParaRPr kumimoji="1" lang="ja-JP" altLang="en-US"/>
          </a:p>
        </p:txBody>
      </p:sp>
    </p:spTree>
    <p:extLst>
      <p:ext uri="{BB962C8B-B14F-4D97-AF65-F5344CB8AC3E}">
        <p14:creationId xmlns:p14="http://schemas.microsoft.com/office/powerpoint/2010/main" val="13815590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14E68B53-7DC8-4467-BFB1-AD8E4EB78E11}" type="slidenum">
              <a:rPr kumimoji="1" lang="ja-JP" altLang="en-US" smtClean="0"/>
              <a:t>2</a:t>
            </a:fld>
            <a:endParaRPr kumimoji="1" lang="ja-JP" altLang="en-US"/>
          </a:p>
        </p:txBody>
      </p:sp>
    </p:spTree>
    <p:extLst>
      <p:ext uri="{BB962C8B-B14F-4D97-AF65-F5344CB8AC3E}">
        <p14:creationId xmlns:p14="http://schemas.microsoft.com/office/powerpoint/2010/main" val="14723818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28F73C-E287-776E-9609-C509228C450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00F6E13-1F18-3DAB-BC3B-2B162AC774E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8FEA95A-A74D-F470-FBDF-6CB43CC63AF1}"/>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D2E1DAED-461A-4A30-2C76-4DA1C3F9CA7E}"/>
              </a:ext>
            </a:extLst>
          </p:cNvPr>
          <p:cNvSpPr>
            <a:spLocks noGrp="1"/>
          </p:cNvSpPr>
          <p:nvPr>
            <p:ph type="sldNum" sz="quarter" idx="10"/>
          </p:nvPr>
        </p:nvSpPr>
        <p:spPr/>
        <p:txBody>
          <a:bodyPr/>
          <a:lstStyle/>
          <a:p>
            <a:fld id="{14E68B53-7DC8-4467-BFB1-AD8E4EB78E11}" type="slidenum">
              <a:rPr kumimoji="1" lang="ja-JP" altLang="en-US" smtClean="0"/>
              <a:t>3</a:t>
            </a:fld>
            <a:endParaRPr kumimoji="1" lang="ja-JP" altLang="en-US"/>
          </a:p>
        </p:txBody>
      </p:sp>
    </p:spTree>
    <p:extLst>
      <p:ext uri="{BB962C8B-B14F-4D97-AF65-F5344CB8AC3E}">
        <p14:creationId xmlns:p14="http://schemas.microsoft.com/office/powerpoint/2010/main" val="664067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4E68B53-7DC8-4467-BFB1-AD8E4EB78E11}" type="slidenum">
              <a:rPr kumimoji="1" lang="ja-JP" altLang="en-US" smtClean="0"/>
              <a:t>4</a:t>
            </a:fld>
            <a:endParaRPr kumimoji="1" lang="ja-JP" altLang="en-US"/>
          </a:p>
        </p:txBody>
      </p:sp>
    </p:spTree>
    <p:extLst>
      <p:ext uri="{BB962C8B-B14F-4D97-AF65-F5344CB8AC3E}">
        <p14:creationId xmlns:p14="http://schemas.microsoft.com/office/powerpoint/2010/main" val="26106404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4E68B53-7DC8-4467-BFB1-AD8E4EB78E11}" type="slidenum">
              <a:rPr kumimoji="1" lang="ja-JP" altLang="en-US" smtClean="0"/>
              <a:t>5</a:t>
            </a:fld>
            <a:endParaRPr kumimoji="1" lang="ja-JP" altLang="en-US"/>
          </a:p>
        </p:txBody>
      </p:sp>
    </p:spTree>
    <p:extLst>
      <p:ext uri="{BB962C8B-B14F-4D97-AF65-F5344CB8AC3E}">
        <p14:creationId xmlns:p14="http://schemas.microsoft.com/office/powerpoint/2010/main" val="27453150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14E68B53-7DC8-4467-BFB1-AD8E4EB78E11}" type="slidenum">
              <a:rPr kumimoji="1" lang="ja-JP" altLang="en-US" smtClean="0"/>
              <a:t>6</a:t>
            </a:fld>
            <a:endParaRPr kumimoji="1" lang="ja-JP" altLang="en-US"/>
          </a:p>
        </p:txBody>
      </p:sp>
    </p:spTree>
    <p:extLst>
      <p:ext uri="{BB962C8B-B14F-4D97-AF65-F5344CB8AC3E}">
        <p14:creationId xmlns:p14="http://schemas.microsoft.com/office/powerpoint/2010/main" val="21699849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rtl="0" eaLnBrk="1" fontAlgn="t" latinLnBrk="0" hangingPunct="1"/>
            <a:endParaRPr kumimoji="1" lang="en-US" altLang="ja-JP" dirty="0"/>
          </a:p>
        </p:txBody>
      </p:sp>
      <p:sp>
        <p:nvSpPr>
          <p:cNvPr id="4" name="スライド番号プレースホルダー 3"/>
          <p:cNvSpPr>
            <a:spLocks noGrp="1"/>
          </p:cNvSpPr>
          <p:nvPr>
            <p:ph type="sldNum" sz="quarter" idx="10"/>
          </p:nvPr>
        </p:nvSpPr>
        <p:spPr/>
        <p:txBody>
          <a:bodyPr/>
          <a:lstStyle/>
          <a:p>
            <a:fld id="{14E68B53-7DC8-4467-BFB1-AD8E4EB78E11}" type="slidenum">
              <a:rPr kumimoji="1" lang="ja-JP" altLang="en-US" smtClean="0"/>
              <a:t>7</a:t>
            </a:fld>
            <a:endParaRPr kumimoji="1" lang="ja-JP" altLang="en-US"/>
          </a:p>
        </p:txBody>
      </p:sp>
    </p:spTree>
    <p:extLst>
      <p:ext uri="{BB962C8B-B14F-4D97-AF65-F5344CB8AC3E}">
        <p14:creationId xmlns:p14="http://schemas.microsoft.com/office/powerpoint/2010/main" val="17794514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rtl="0" eaLnBrk="1" fontAlgn="t" latinLnBrk="0" hangingPunct="1"/>
            <a:endParaRPr kumimoji="1" lang="en-US" altLang="ja-JP" dirty="0"/>
          </a:p>
        </p:txBody>
      </p:sp>
      <p:sp>
        <p:nvSpPr>
          <p:cNvPr id="4" name="スライド番号プレースホルダー 3"/>
          <p:cNvSpPr>
            <a:spLocks noGrp="1"/>
          </p:cNvSpPr>
          <p:nvPr>
            <p:ph type="sldNum" sz="quarter" idx="10"/>
          </p:nvPr>
        </p:nvSpPr>
        <p:spPr/>
        <p:txBody>
          <a:bodyPr/>
          <a:lstStyle/>
          <a:p>
            <a:fld id="{14E68B53-7DC8-4467-BFB1-AD8E4EB78E11}" type="slidenum">
              <a:rPr kumimoji="1" lang="ja-JP" altLang="en-US" smtClean="0"/>
              <a:t>8</a:t>
            </a:fld>
            <a:endParaRPr kumimoji="1" lang="ja-JP" altLang="en-US"/>
          </a:p>
        </p:txBody>
      </p:sp>
    </p:spTree>
    <p:extLst>
      <p:ext uri="{BB962C8B-B14F-4D97-AF65-F5344CB8AC3E}">
        <p14:creationId xmlns:p14="http://schemas.microsoft.com/office/powerpoint/2010/main" val="25317164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rtl="0" eaLnBrk="1" fontAlgn="t" latinLnBrk="0" hangingPunct="1"/>
            <a:endParaRPr kumimoji="1" lang="en-US" altLang="ja-JP" dirty="0"/>
          </a:p>
        </p:txBody>
      </p:sp>
      <p:sp>
        <p:nvSpPr>
          <p:cNvPr id="4" name="スライド番号プレースホルダー 3"/>
          <p:cNvSpPr>
            <a:spLocks noGrp="1"/>
          </p:cNvSpPr>
          <p:nvPr>
            <p:ph type="sldNum" sz="quarter" idx="10"/>
          </p:nvPr>
        </p:nvSpPr>
        <p:spPr/>
        <p:txBody>
          <a:bodyPr/>
          <a:lstStyle/>
          <a:p>
            <a:fld id="{14E68B53-7DC8-4467-BFB1-AD8E4EB78E11}" type="slidenum">
              <a:rPr kumimoji="1" lang="ja-JP" altLang="en-US" smtClean="0"/>
              <a:t>9</a:t>
            </a:fld>
            <a:endParaRPr kumimoji="1" lang="ja-JP" altLang="en-US"/>
          </a:p>
        </p:txBody>
      </p:sp>
    </p:spTree>
    <p:extLst>
      <p:ext uri="{BB962C8B-B14F-4D97-AF65-F5344CB8AC3E}">
        <p14:creationId xmlns:p14="http://schemas.microsoft.com/office/powerpoint/2010/main" val="30293056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8B03C2C-A6AA-44AD-9C1D-ED5D4366B8A8}" type="datetimeFigureOut">
              <a:rPr kumimoji="1" lang="ja-JP" altLang="en-US" smtClean="0"/>
              <a:t>2026/1/26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348861-92A7-4485-80D7-FA4A466331C9}" type="slidenum">
              <a:rPr kumimoji="1" lang="ja-JP" altLang="en-US" smtClean="0"/>
              <a:t>‹#›</a:t>
            </a:fld>
            <a:endParaRPr kumimoji="1" lang="ja-JP"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17377549"/>
      </p:ext>
    </p:extLst>
  </p:cSld>
  <p:clrMapOvr>
    <a:masterClrMapping/>
  </p:clrMapOvr>
  <p:transition spd="slow">
    <p:cove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8B03C2C-A6AA-44AD-9C1D-ED5D4366B8A8}" type="datetimeFigureOut">
              <a:rPr kumimoji="1" lang="ja-JP" altLang="en-US" smtClean="0"/>
              <a:t>2026/1/26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348861-92A7-4485-80D7-FA4A466331C9}" type="slidenum">
              <a:rPr kumimoji="1" lang="ja-JP" altLang="en-US" smtClean="0"/>
              <a:t>‹#›</a:t>
            </a:fld>
            <a:endParaRPr kumimoji="1" lang="ja-JP" altLang="en-US"/>
          </a:p>
        </p:txBody>
      </p:sp>
    </p:spTree>
    <p:extLst>
      <p:ext uri="{BB962C8B-B14F-4D97-AF65-F5344CB8AC3E}">
        <p14:creationId xmlns:p14="http://schemas.microsoft.com/office/powerpoint/2010/main" val="3661121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8B03C2C-A6AA-44AD-9C1D-ED5D4366B8A8}" type="datetimeFigureOut">
              <a:rPr kumimoji="1" lang="ja-JP" altLang="en-US" smtClean="0"/>
              <a:t>2026/1/26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348861-92A7-4485-80D7-FA4A466331C9}" type="slidenum">
              <a:rPr kumimoji="1" lang="ja-JP" altLang="en-US" smtClean="0"/>
              <a:t>‹#›</a:t>
            </a:fld>
            <a:endParaRPr kumimoji="1" lang="ja-JP" altLang="en-US"/>
          </a:p>
        </p:txBody>
      </p:sp>
    </p:spTree>
    <p:extLst>
      <p:ext uri="{BB962C8B-B14F-4D97-AF65-F5344CB8AC3E}">
        <p14:creationId xmlns:p14="http://schemas.microsoft.com/office/powerpoint/2010/main" val="3437313424"/>
      </p:ext>
    </p:extLst>
  </p:cSld>
  <p:clrMapOvr>
    <a:masterClrMapping/>
  </p:clrMapOvr>
  <p:transition spd="slow">
    <p:cove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8B03C2C-A6AA-44AD-9C1D-ED5D4366B8A8}" type="datetimeFigureOut">
              <a:rPr kumimoji="1" lang="ja-JP" altLang="en-US" smtClean="0"/>
              <a:t>2026/1/26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348861-92A7-4485-80D7-FA4A466331C9}" type="slidenum">
              <a:rPr kumimoji="1" lang="ja-JP" altLang="en-US" smtClean="0"/>
              <a:t>‹#›</a:t>
            </a:fld>
            <a:endParaRPr kumimoji="1" lang="ja-JP" altLang="en-US"/>
          </a:p>
        </p:txBody>
      </p:sp>
    </p:spTree>
    <p:extLst>
      <p:ext uri="{BB962C8B-B14F-4D97-AF65-F5344CB8AC3E}">
        <p14:creationId xmlns:p14="http://schemas.microsoft.com/office/powerpoint/2010/main" val="3781490207"/>
      </p:ext>
    </p:extLst>
  </p:cSld>
  <p:clrMapOvr>
    <a:masterClrMapping/>
  </p:clrMapOvr>
  <p:transition spd="slow">
    <p:cove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8B03C2C-A6AA-44AD-9C1D-ED5D4366B8A8}" type="datetimeFigureOut">
              <a:rPr kumimoji="1" lang="ja-JP" altLang="en-US" smtClean="0"/>
              <a:t>2026/1/26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348861-92A7-4485-80D7-FA4A466331C9}" type="slidenum">
              <a:rPr kumimoji="1" lang="ja-JP" altLang="en-US" smtClean="0"/>
              <a:t>‹#›</a:t>
            </a:fld>
            <a:endParaRPr kumimoji="1" lang="ja-JP"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39823538"/>
      </p:ext>
    </p:extLst>
  </p:cSld>
  <p:clrMapOvr>
    <a:masterClrMapping/>
  </p:clrMapOvr>
  <p:transition spd="slow">
    <p:cove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8B03C2C-A6AA-44AD-9C1D-ED5D4366B8A8}" type="datetimeFigureOut">
              <a:rPr kumimoji="1" lang="ja-JP" altLang="en-US" smtClean="0"/>
              <a:t>2026/1/26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D348861-92A7-4485-80D7-FA4A466331C9}" type="slidenum">
              <a:rPr kumimoji="1" lang="ja-JP" altLang="en-US" smtClean="0"/>
              <a:t>‹#›</a:t>
            </a:fld>
            <a:endParaRPr kumimoji="1" lang="ja-JP" altLang="en-US"/>
          </a:p>
        </p:txBody>
      </p:sp>
    </p:spTree>
    <p:extLst>
      <p:ext uri="{BB962C8B-B14F-4D97-AF65-F5344CB8AC3E}">
        <p14:creationId xmlns:p14="http://schemas.microsoft.com/office/powerpoint/2010/main" val="1359846541"/>
      </p:ext>
    </p:extLst>
  </p:cSld>
  <p:clrMapOvr>
    <a:masterClrMapping/>
  </p:clrMapOvr>
  <p:transition spd="slow">
    <p:cove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097280" y="2582334"/>
            <a:ext cx="493776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217920" y="2582334"/>
            <a:ext cx="493776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8B03C2C-A6AA-44AD-9C1D-ED5D4366B8A8}" type="datetimeFigureOut">
              <a:rPr kumimoji="1" lang="ja-JP" altLang="en-US" smtClean="0"/>
              <a:t>2026/1/26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D348861-92A7-4485-80D7-FA4A466331C9}" type="slidenum">
              <a:rPr kumimoji="1" lang="ja-JP" altLang="en-US" smtClean="0"/>
              <a:t>‹#›</a:t>
            </a:fld>
            <a:endParaRPr kumimoji="1" lang="ja-JP" altLang="en-US"/>
          </a:p>
        </p:txBody>
      </p:sp>
    </p:spTree>
    <p:extLst>
      <p:ext uri="{BB962C8B-B14F-4D97-AF65-F5344CB8AC3E}">
        <p14:creationId xmlns:p14="http://schemas.microsoft.com/office/powerpoint/2010/main" val="3744880790"/>
      </p:ext>
    </p:extLst>
  </p:cSld>
  <p:clrMapOvr>
    <a:masterClrMapping/>
  </p:clrMapOvr>
  <p:transition spd="slow">
    <p:cove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8B03C2C-A6AA-44AD-9C1D-ED5D4366B8A8}" type="datetimeFigureOut">
              <a:rPr kumimoji="1" lang="ja-JP" altLang="en-US" smtClean="0"/>
              <a:t>2026/1/26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D348861-92A7-4485-80D7-FA4A466331C9}" type="slidenum">
              <a:rPr kumimoji="1" lang="ja-JP" altLang="en-US" smtClean="0"/>
              <a:t>‹#›</a:t>
            </a:fld>
            <a:endParaRPr kumimoji="1" lang="ja-JP" altLang="en-US"/>
          </a:p>
        </p:txBody>
      </p:sp>
    </p:spTree>
    <p:extLst>
      <p:ext uri="{BB962C8B-B14F-4D97-AF65-F5344CB8AC3E}">
        <p14:creationId xmlns:p14="http://schemas.microsoft.com/office/powerpoint/2010/main" val="634050171"/>
      </p:ext>
    </p:extLst>
  </p:cSld>
  <p:clrMapOvr>
    <a:masterClrMapping/>
  </p:clrMapOvr>
  <p:transition spd="slow">
    <p:cove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38B03C2C-A6AA-44AD-9C1D-ED5D4366B8A8}" type="datetimeFigureOut">
              <a:rPr kumimoji="1" lang="ja-JP" altLang="en-US" smtClean="0"/>
              <a:t>2026/1/26</a:t>
            </a:fld>
            <a:endParaRPr kumimoji="1" lang="ja-JP" alt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kumimoji="1" lang="ja-JP" altLang="en-US"/>
          </a:p>
        </p:txBody>
      </p:sp>
      <p:sp>
        <p:nvSpPr>
          <p:cNvPr id="9" name="Slide Number Placeholder 8"/>
          <p:cNvSpPr>
            <a:spLocks noGrp="1"/>
          </p:cNvSpPr>
          <p:nvPr>
            <p:ph type="sldNum" sz="quarter" idx="12"/>
          </p:nvPr>
        </p:nvSpPr>
        <p:spPr/>
        <p:txBody>
          <a:bodyPr/>
          <a:lstStyle/>
          <a:p>
            <a:fld id="{8D348861-92A7-4485-80D7-FA4A466331C9}" type="slidenum">
              <a:rPr kumimoji="1" lang="ja-JP" altLang="en-US" smtClean="0"/>
              <a:t>‹#›</a:t>
            </a:fld>
            <a:endParaRPr kumimoji="1" lang="ja-JP" altLang="en-US"/>
          </a:p>
        </p:txBody>
      </p:sp>
    </p:spTree>
    <p:extLst>
      <p:ext uri="{BB962C8B-B14F-4D97-AF65-F5344CB8AC3E}">
        <p14:creationId xmlns:p14="http://schemas.microsoft.com/office/powerpoint/2010/main" val="1714787744"/>
      </p:ext>
    </p:extLst>
  </p:cSld>
  <p:clrMapOvr>
    <a:masterClrMapping/>
  </p:clrMapOvr>
  <p:transition spd="slow">
    <p:cove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8B03C2C-A6AA-44AD-9C1D-ED5D4366B8A8}" type="datetimeFigureOut">
              <a:rPr kumimoji="1" lang="ja-JP" altLang="en-US" smtClean="0"/>
              <a:t>2026/1/26</a:t>
            </a:fld>
            <a:endParaRPr kumimoji="1" lang="ja-JP" alt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kumimoji="1" lang="ja-JP" alt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D348861-92A7-4485-80D7-FA4A466331C9}" type="slidenum">
              <a:rPr kumimoji="1" lang="ja-JP" altLang="en-US" smtClean="0"/>
              <a:t>‹#›</a:t>
            </a:fld>
            <a:endParaRPr kumimoji="1" lang="ja-JP" altLang="en-US"/>
          </a:p>
        </p:txBody>
      </p:sp>
    </p:spTree>
    <p:extLst>
      <p:ext uri="{BB962C8B-B14F-4D97-AF65-F5344CB8AC3E}">
        <p14:creationId xmlns:p14="http://schemas.microsoft.com/office/powerpoint/2010/main" val="967537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8B03C2C-A6AA-44AD-9C1D-ED5D4366B8A8}" type="datetimeFigureOut">
              <a:rPr kumimoji="1" lang="ja-JP" altLang="en-US" smtClean="0"/>
              <a:t>2026/1/26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D348861-92A7-4485-80D7-FA4A466331C9}" type="slidenum">
              <a:rPr kumimoji="1" lang="ja-JP" altLang="en-US" smtClean="0"/>
              <a:t>‹#›</a:t>
            </a:fld>
            <a:endParaRPr kumimoji="1" lang="ja-JP" altLang="en-US"/>
          </a:p>
        </p:txBody>
      </p:sp>
    </p:spTree>
    <p:extLst>
      <p:ext uri="{BB962C8B-B14F-4D97-AF65-F5344CB8AC3E}">
        <p14:creationId xmlns:p14="http://schemas.microsoft.com/office/powerpoint/2010/main" val="3913185240"/>
      </p:ext>
    </p:extLst>
  </p:cSld>
  <p:clrMapOvr>
    <a:masterClrMapping/>
  </p:clrMapOvr>
  <p:transition spd="slow">
    <p:cove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38B03C2C-A6AA-44AD-9C1D-ED5D4366B8A8}" type="datetimeFigureOut">
              <a:rPr kumimoji="1" lang="ja-JP" altLang="en-US" smtClean="0"/>
              <a:t>2026/1/26</a:t>
            </a:fld>
            <a:endParaRPr kumimoji="1" lang="ja-JP" alt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kumimoji="1" lang="ja-JP" alt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8D348861-92A7-4485-80D7-FA4A466331C9}" type="slidenum">
              <a:rPr kumimoji="1" lang="ja-JP" altLang="en-US" smtClean="0"/>
              <a:t>‹#›</a:t>
            </a:fld>
            <a:endParaRPr kumimoji="1" lang="ja-JP" alt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08989585"/>
      </p:ext>
    </p:extLst>
  </p:cSld>
  <p:clrMap bg1="lt1" tx1="dk1" bg2="lt2" tx2="dk2" accent1="accent1" accent2="accent2" accent3="accent3" accent4="accent4" accent5="accent5" accent6="accent6" hlink="hlink" folHlink="folHlink"/>
  <p:sldLayoutIdLst>
    <p:sldLayoutId id="2147483895" r:id="rId1"/>
    <p:sldLayoutId id="2147483896" r:id="rId2"/>
    <p:sldLayoutId id="2147483897" r:id="rId3"/>
    <p:sldLayoutId id="2147483898" r:id="rId4"/>
    <p:sldLayoutId id="2147483899" r:id="rId5"/>
    <p:sldLayoutId id="2147483900" r:id="rId6"/>
    <p:sldLayoutId id="2147483901" r:id="rId7"/>
    <p:sldLayoutId id="2147483902" r:id="rId8"/>
    <p:sldLayoutId id="2147483903" r:id="rId9"/>
    <p:sldLayoutId id="2147483904" r:id="rId10"/>
    <p:sldLayoutId id="2147483905" r:id="rId11"/>
  </p:sldLayoutIdLst>
  <p:transition spd="slow">
    <p:cover/>
  </p:transition>
  <p:txStyles>
    <p:title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94FBE61-F597-46AC-9E93-0E5C3909A7CB}"/>
              </a:ext>
            </a:extLst>
          </p:cNvPr>
          <p:cNvSpPr>
            <a:spLocks noGrp="1"/>
          </p:cNvSpPr>
          <p:nvPr>
            <p:ph type="ctrTitle"/>
          </p:nvPr>
        </p:nvSpPr>
        <p:spPr/>
        <p:txBody>
          <a:bodyPr>
            <a:normAutofit/>
          </a:bodyPr>
          <a:lstStyle/>
          <a:p>
            <a:r>
              <a:rPr kumimoji="1" lang="ja-JP" altLang="en-US" dirty="0"/>
              <a:t>新潟市物品電子入札の事務手続きについて</a:t>
            </a:r>
            <a:br>
              <a:rPr kumimoji="1" lang="en-US" altLang="ja-JP" dirty="0"/>
            </a:br>
            <a:r>
              <a:rPr kumimoji="1" lang="en-US" altLang="ja-JP" dirty="0"/>
              <a:t>	</a:t>
            </a:r>
            <a:endParaRPr kumimoji="1" lang="ja-JP" altLang="en-US" dirty="0"/>
          </a:p>
        </p:txBody>
      </p:sp>
      <p:sp>
        <p:nvSpPr>
          <p:cNvPr id="3" name="字幕 2">
            <a:extLst>
              <a:ext uri="{FF2B5EF4-FFF2-40B4-BE49-F238E27FC236}">
                <a16:creationId xmlns:a16="http://schemas.microsoft.com/office/drawing/2014/main" id="{F77AB844-F38D-4A12-8577-CACAAC53E5D9}"/>
              </a:ext>
            </a:extLst>
          </p:cNvPr>
          <p:cNvSpPr>
            <a:spLocks noGrp="1"/>
          </p:cNvSpPr>
          <p:nvPr>
            <p:ph type="subTitle" idx="1"/>
          </p:nvPr>
        </p:nvSpPr>
        <p:spPr/>
        <p:txBody>
          <a:bodyPr/>
          <a:lstStyle/>
          <a:p>
            <a:r>
              <a:rPr kumimoji="1" lang="ja-JP" altLang="en-US" dirty="0">
                <a:solidFill>
                  <a:schemeClr val="tx1"/>
                </a:solidFill>
              </a:rPr>
              <a:t>２０２６年</a:t>
            </a:r>
            <a:r>
              <a:rPr lang="ja-JP" altLang="en-US" dirty="0">
                <a:solidFill>
                  <a:schemeClr val="tx1"/>
                </a:solidFill>
              </a:rPr>
              <a:t>１</a:t>
            </a:r>
            <a:r>
              <a:rPr kumimoji="1" lang="ja-JP" altLang="en-US" dirty="0">
                <a:solidFill>
                  <a:schemeClr val="tx1"/>
                </a:solidFill>
              </a:rPr>
              <a:t>月２２日（木）、１月２９日（木）</a:t>
            </a:r>
            <a:endParaRPr kumimoji="1" lang="en-US" altLang="ja-JP" dirty="0">
              <a:solidFill>
                <a:schemeClr val="tx1"/>
              </a:solidFill>
            </a:endParaRPr>
          </a:p>
          <a:p>
            <a:r>
              <a:rPr lang="ja-JP" altLang="en-US" dirty="0">
                <a:solidFill>
                  <a:schemeClr val="tx1"/>
                </a:solidFill>
              </a:rPr>
              <a:t>新潟市財務部契約課</a:t>
            </a:r>
            <a:endParaRPr kumimoji="1" lang="ja-JP" altLang="en-US" dirty="0">
              <a:solidFill>
                <a:schemeClr val="tx1"/>
              </a:solidFill>
            </a:endParaRPr>
          </a:p>
        </p:txBody>
      </p:sp>
    </p:spTree>
    <p:extLst>
      <p:ext uri="{BB962C8B-B14F-4D97-AF65-F5344CB8AC3E}">
        <p14:creationId xmlns:p14="http://schemas.microsoft.com/office/powerpoint/2010/main" val="2073787181"/>
      </p:ext>
    </p:extLst>
  </p:cSld>
  <p:clrMapOvr>
    <a:masterClrMapping/>
  </p:clrMapOvr>
  <p:transition spd="slow">
    <p:cove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A374AF32-2701-4D85-B72F-392DEFF2E42B}"/>
              </a:ext>
            </a:extLst>
          </p:cNvPr>
          <p:cNvSpPr>
            <a:spLocks noGrp="1"/>
          </p:cNvSpPr>
          <p:nvPr>
            <p:ph type="title"/>
          </p:nvPr>
        </p:nvSpPr>
        <p:spPr>
          <a:xfrm>
            <a:off x="883921" y="383327"/>
            <a:ext cx="10617199" cy="1227667"/>
          </a:xfrm>
        </p:spPr>
        <p:txBody>
          <a:bodyPr>
            <a:noAutofit/>
          </a:bodyPr>
          <a:lstStyle/>
          <a:p>
            <a:r>
              <a:rPr lang="ja-JP" altLang="en-US" sz="3600" dirty="0"/>
              <a:t>本日のタイムスケジュール</a:t>
            </a:r>
            <a:endParaRPr kumimoji="1" lang="ja-JP" altLang="en-US" sz="3600" dirty="0"/>
          </a:p>
        </p:txBody>
      </p:sp>
      <p:sp>
        <p:nvSpPr>
          <p:cNvPr id="3" name="コンテンツ プレースホルダー 2">
            <a:extLst>
              <a:ext uri="{FF2B5EF4-FFF2-40B4-BE49-F238E27FC236}">
                <a16:creationId xmlns:a16="http://schemas.microsoft.com/office/drawing/2014/main" id="{9230A82A-C8D9-4B1B-A874-5062A79D2ECC}"/>
              </a:ext>
            </a:extLst>
          </p:cNvPr>
          <p:cNvSpPr>
            <a:spLocks noGrp="1"/>
          </p:cNvSpPr>
          <p:nvPr>
            <p:ph idx="1"/>
          </p:nvPr>
        </p:nvSpPr>
        <p:spPr>
          <a:xfrm>
            <a:off x="883921" y="1805652"/>
            <a:ext cx="10591800" cy="4855194"/>
          </a:xfrm>
        </p:spPr>
        <p:txBody>
          <a:bodyPr>
            <a:normAutofit/>
          </a:bodyPr>
          <a:lstStyle/>
          <a:p>
            <a:pPr marL="0" indent="0">
              <a:buNone/>
            </a:pPr>
            <a:r>
              <a:rPr lang="ja-JP" altLang="en-US" sz="2600" dirty="0">
                <a:latin typeface="+mn-ea"/>
              </a:rPr>
              <a:t>１　新潟市</a:t>
            </a:r>
            <a:r>
              <a:rPr lang="ja-JP" altLang="en-US" sz="2600">
                <a:latin typeface="+mn-ea"/>
              </a:rPr>
              <a:t>契約課長挨拶　　　　　　　　　　　　　　　</a:t>
            </a:r>
            <a:r>
              <a:rPr lang="ja-JP" altLang="en-US" sz="2600" dirty="0">
                <a:latin typeface="+mn-ea"/>
              </a:rPr>
              <a:t>１４：００～１４：０５</a:t>
            </a:r>
            <a:endParaRPr kumimoji="1" lang="en-US" altLang="ja-JP" sz="2600" dirty="0">
              <a:latin typeface="+mn-ea"/>
            </a:endParaRPr>
          </a:p>
          <a:p>
            <a:pPr marL="0" indent="0">
              <a:buNone/>
            </a:pPr>
            <a:r>
              <a:rPr kumimoji="1" lang="ja-JP" altLang="en-US" sz="2600" dirty="0">
                <a:latin typeface="+mn-ea"/>
              </a:rPr>
              <a:t>２　新潟市物品電子入札システムについて　　　　１４：０５～１５：３５</a:t>
            </a:r>
            <a:endParaRPr kumimoji="1" lang="en-US" altLang="ja-JP" sz="2600" dirty="0">
              <a:latin typeface="+mn-ea"/>
            </a:endParaRPr>
          </a:p>
          <a:p>
            <a:pPr marL="0" indent="0">
              <a:buNone/>
            </a:pPr>
            <a:r>
              <a:rPr lang="ja-JP" altLang="en-US" sz="2600" dirty="0">
                <a:latin typeface="+mn-ea"/>
              </a:rPr>
              <a:t>　　　　株式会社　日立システムズ</a:t>
            </a:r>
            <a:endParaRPr lang="en-US" altLang="ja-JP" sz="2600" dirty="0">
              <a:latin typeface="+mn-ea"/>
            </a:endParaRPr>
          </a:p>
          <a:p>
            <a:pPr marL="0" indent="0">
              <a:buNone/>
            </a:pPr>
            <a:r>
              <a:rPr lang="ja-JP" altLang="en-US" sz="2600" dirty="0">
                <a:latin typeface="+mn-ea"/>
              </a:rPr>
              <a:t>　（休憩）　　　　　　　　　　　　　　　　　　　　　　　　　１５：３５～１５：４０</a:t>
            </a:r>
            <a:endParaRPr lang="en-US" altLang="ja-JP" sz="2600" dirty="0">
              <a:latin typeface="+mn-ea"/>
            </a:endParaRPr>
          </a:p>
          <a:p>
            <a:pPr marL="0" indent="0">
              <a:buNone/>
            </a:pPr>
            <a:r>
              <a:rPr kumimoji="1" lang="ja-JP" altLang="en-US" sz="2600" dirty="0">
                <a:latin typeface="+mn-ea"/>
              </a:rPr>
              <a:t>３　新潟市の入札制度について　　　　　　　　　　　１５：４０～１５：５５　　　　　　　　　　　　　　　　　　　　　　</a:t>
            </a:r>
            <a:endParaRPr kumimoji="1" lang="en-US" altLang="ja-JP" sz="2600" dirty="0">
              <a:latin typeface="+mn-ea"/>
            </a:endParaRPr>
          </a:p>
          <a:p>
            <a:pPr marL="0" indent="0">
              <a:buNone/>
            </a:pPr>
            <a:r>
              <a:rPr lang="ja-JP" altLang="en-US" sz="2600" dirty="0">
                <a:latin typeface="+mn-ea"/>
              </a:rPr>
              <a:t>　　　　新潟市財務部契約課物品契約係</a:t>
            </a:r>
            <a:endParaRPr lang="en-US" altLang="ja-JP" sz="2600" dirty="0">
              <a:latin typeface="+mn-ea"/>
            </a:endParaRPr>
          </a:p>
          <a:p>
            <a:pPr marL="0" indent="0">
              <a:buNone/>
            </a:pPr>
            <a:r>
              <a:rPr kumimoji="1" lang="ja-JP" altLang="en-US" sz="2600" dirty="0">
                <a:latin typeface="+mn-ea"/>
              </a:rPr>
              <a:t>４　質疑について　　　　　　　　　　　　　　　　　　　　１５：５５～１６：００</a:t>
            </a:r>
            <a:endParaRPr kumimoji="1" lang="en-US" altLang="ja-JP" sz="2600" dirty="0">
              <a:latin typeface="+mn-ea"/>
            </a:endParaRPr>
          </a:p>
          <a:p>
            <a:pPr marL="0" indent="0">
              <a:buNone/>
            </a:pPr>
            <a:endParaRPr kumimoji="1" lang="ja-JP" altLang="en-US" dirty="0"/>
          </a:p>
        </p:txBody>
      </p:sp>
    </p:spTree>
    <p:extLst>
      <p:ext uri="{BB962C8B-B14F-4D97-AF65-F5344CB8AC3E}">
        <p14:creationId xmlns:p14="http://schemas.microsoft.com/office/powerpoint/2010/main" val="4093729131"/>
      </p:ext>
    </p:extLst>
  </p:cSld>
  <p:clrMapOvr>
    <a:masterClrMapping/>
  </p:clrMapOvr>
  <p:transition spd="slow">
    <p:cove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E4347B-2750-7998-7B68-2FD6B35FA4FF}"/>
            </a:ext>
          </a:extLst>
        </p:cNvPr>
        <p:cNvGrpSpPr/>
        <p:nvPr/>
      </p:nvGrpSpPr>
      <p:grpSpPr>
        <a:xfrm>
          <a:off x="0" y="0"/>
          <a:ext cx="0" cy="0"/>
          <a:chOff x="0" y="0"/>
          <a:chExt cx="0" cy="0"/>
        </a:xfrm>
      </p:grpSpPr>
      <p:sp>
        <p:nvSpPr>
          <p:cNvPr id="4" name="タイトル 1">
            <a:extLst>
              <a:ext uri="{FF2B5EF4-FFF2-40B4-BE49-F238E27FC236}">
                <a16:creationId xmlns:a16="http://schemas.microsoft.com/office/drawing/2014/main" id="{B6F7BDD0-3C96-C79A-1992-80B322BF2E38}"/>
              </a:ext>
            </a:extLst>
          </p:cNvPr>
          <p:cNvSpPr>
            <a:spLocks noGrp="1"/>
          </p:cNvSpPr>
          <p:nvPr>
            <p:ph type="title"/>
          </p:nvPr>
        </p:nvSpPr>
        <p:spPr>
          <a:xfrm>
            <a:off x="883921" y="383327"/>
            <a:ext cx="10617199" cy="1227667"/>
          </a:xfrm>
        </p:spPr>
        <p:txBody>
          <a:bodyPr>
            <a:noAutofit/>
          </a:bodyPr>
          <a:lstStyle/>
          <a:p>
            <a:r>
              <a:rPr lang="ja-JP" altLang="en-US" sz="3600" dirty="0"/>
              <a:t>１　物品電子入札の目的等</a:t>
            </a:r>
            <a:br>
              <a:rPr lang="en-US" altLang="ja-JP" sz="3600" dirty="0"/>
            </a:br>
            <a:endParaRPr kumimoji="1" lang="ja-JP" altLang="en-US" sz="2400" dirty="0"/>
          </a:p>
        </p:txBody>
      </p:sp>
      <p:sp>
        <p:nvSpPr>
          <p:cNvPr id="3" name="コンテンツ プレースホルダー 2">
            <a:extLst>
              <a:ext uri="{FF2B5EF4-FFF2-40B4-BE49-F238E27FC236}">
                <a16:creationId xmlns:a16="http://schemas.microsoft.com/office/drawing/2014/main" id="{41349AE5-1F29-AAE5-9B3B-F7AB8A9C5855}"/>
              </a:ext>
            </a:extLst>
          </p:cNvPr>
          <p:cNvSpPr>
            <a:spLocks noGrp="1"/>
          </p:cNvSpPr>
          <p:nvPr>
            <p:ph idx="1"/>
          </p:nvPr>
        </p:nvSpPr>
        <p:spPr>
          <a:xfrm>
            <a:off x="883921" y="1805652"/>
            <a:ext cx="10591800" cy="4366548"/>
          </a:xfrm>
        </p:spPr>
        <p:txBody>
          <a:bodyPr>
            <a:normAutofit/>
          </a:bodyPr>
          <a:lstStyle/>
          <a:p>
            <a:pPr marL="0" indent="0">
              <a:buNone/>
            </a:pPr>
            <a:r>
              <a:rPr kumimoji="1" lang="ja-JP" altLang="en-US" sz="2600" dirty="0">
                <a:latin typeface="+mn-ea"/>
              </a:rPr>
              <a:t>●利便性の向上　 開札時間を気にせず事前に入札手続きが可能　</a:t>
            </a:r>
            <a:endParaRPr kumimoji="1" lang="en-US" altLang="ja-JP" sz="2600" dirty="0">
              <a:latin typeface="+mn-ea"/>
            </a:endParaRPr>
          </a:p>
          <a:p>
            <a:pPr marL="0" indent="0">
              <a:buNone/>
            </a:pPr>
            <a:r>
              <a:rPr kumimoji="1" lang="ja-JP" altLang="en-US" sz="2600" dirty="0">
                <a:latin typeface="+mn-ea"/>
              </a:rPr>
              <a:t>　　　　　　　　　　　　市役所に来庁不要となるため、人件費や交通費、</a:t>
            </a:r>
            <a:endParaRPr kumimoji="1" lang="en-US" altLang="ja-JP" sz="2600" dirty="0">
              <a:latin typeface="+mn-ea"/>
            </a:endParaRPr>
          </a:p>
          <a:p>
            <a:pPr marL="0" indent="0">
              <a:buNone/>
            </a:pPr>
            <a:r>
              <a:rPr lang="ja-JP" altLang="en-US" sz="2600" dirty="0">
                <a:latin typeface="+mn-ea"/>
              </a:rPr>
              <a:t>　　　　　　　　　　　　事務用品代の削減が可能</a:t>
            </a:r>
            <a:endParaRPr lang="en-US" altLang="ja-JP" sz="2600" dirty="0">
              <a:latin typeface="+mn-ea"/>
            </a:endParaRPr>
          </a:p>
          <a:p>
            <a:pPr marL="0" indent="0">
              <a:buNone/>
            </a:pPr>
            <a:r>
              <a:rPr lang="ja-JP" altLang="en-US" sz="2600" dirty="0">
                <a:latin typeface="+mn-ea"/>
              </a:rPr>
              <a:t>●透明性の向上　　いつ、誰が、いくらで入札したかがシステムに記録される</a:t>
            </a:r>
            <a:endParaRPr lang="en-US" altLang="ja-JP" sz="2600" dirty="0">
              <a:latin typeface="+mn-ea"/>
            </a:endParaRPr>
          </a:p>
          <a:p>
            <a:pPr marL="0" indent="0">
              <a:buNone/>
            </a:pPr>
            <a:r>
              <a:rPr lang="ja-JP" altLang="en-US" sz="2600" dirty="0">
                <a:latin typeface="+mn-ea"/>
              </a:rPr>
              <a:t>　　　　　　　　　　　　　ため、改ざんリスクが減少</a:t>
            </a:r>
            <a:endParaRPr lang="en-US" altLang="ja-JP" sz="2600" dirty="0">
              <a:latin typeface="+mn-ea"/>
            </a:endParaRPr>
          </a:p>
          <a:p>
            <a:pPr marL="0" indent="0">
              <a:buNone/>
            </a:pPr>
            <a:r>
              <a:rPr lang="ja-JP" altLang="en-US" sz="2600" dirty="0">
                <a:latin typeface="+mn-ea"/>
              </a:rPr>
              <a:t>●運用開始時期　　令和８年３月１日</a:t>
            </a:r>
            <a:endParaRPr lang="en-US" altLang="ja-JP" sz="2600" dirty="0">
              <a:latin typeface="+mn-ea"/>
            </a:endParaRPr>
          </a:p>
          <a:p>
            <a:pPr marL="0" indent="0">
              <a:buNone/>
            </a:pPr>
            <a:r>
              <a:rPr lang="ja-JP" altLang="en-US" sz="2600" dirty="0">
                <a:latin typeface="+mn-ea"/>
              </a:rPr>
              <a:t>●対象業務　　　　　物品購入（業務委託は電子入札の対象外）　　　　　　</a:t>
            </a:r>
            <a:endParaRPr lang="en-US" altLang="ja-JP" sz="2600" dirty="0">
              <a:latin typeface="+mn-ea"/>
            </a:endParaRPr>
          </a:p>
          <a:p>
            <a:pPr marL="0" indent="0">
              <a:buNone/>
            </a:pPr>
            <a:r>
              <a:rPr kumimoji="1" lang="ja-JP" altLang="en-US" sz="2600" dirty="0">
                <a:latin typeface="+mn-ea"/>
              </a:rPr>
              <a:t>　</a:t>
            </a:r>
            <a:endParaRPr kumimoji="1" lang="en-US" altLang="ja-JP" sz="2600" dirty="0">
              <a:latin typeface="+mn-ea"/>
            </a:endParaRPr>
          </a:p>
          <a:p>
            <a:pPr marL="0" indent="0">
              <a:buNone/>
            </a:pPr>
            <a:endParaRPr kumimoji="1" lang="en-US" altLang="ja-JP" sz="2800" dirty="0"/>
          </a:p>
          <a:p>
            <a:pPr marL="0" indent="0">
              <a:buNone/>
            </a:pPr>
            <a:endParaRPr kumimoji="1" lang="ja-JP" altLang="en-US" dirty="0"/>
          </a:p>
        </p:txBody>
      </p:sp>
    </p:spTree>
    <p:extLst>
      <p:ext uri="{BB962C8B-B14F-4D97-AF65-F5344CB8AC3E}">
        <p14:creationId xmlns:p14="http://schemas.microsoft.com/office/powerpoint/2010/main" val="3113768024"/>
      </p:ext>
    </p:extLst>
  </p:cSld>
  <p:clrMapOvr>
    <a:masterClrMapping/>
  </p:clrMapOvr>
  <p:transition spd="slow">
    <p:cove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A374AF32-2701-4D85-B72F-392DEFF2E42B}"/>
              </a:ext>
            </a:extLst>
          </p:cNvPr>
          <p:cNvSpPr>
            <a:spLocks noGrp="1"/>
          </p:cNvSpPr>
          <p:nvPr>
            <p:ph type="title"/>
          </p:nvPr>
        </p:nvSpPr>
        <p:spPr>
          <a:xfrm>
            <a:off x="883921" y="383327"/>
            <a:ext cx="10617199" cy="1227667"/>
          </a:xfrm>
        </p:spPr>
        <p:txBody>
          <a:bodyPr>
            <a:noAutofit/>
          </a:bodyPr>
          <a:lstStyle/>
          <a:p>
            <a:r>
              <a:rPr lang="ja-JP" altLang="en-US" sz="3600" dirty="0"/>
              <a:t>２　電子入札と紙入札の対象（令和８年３月から）</a:t>
            </a:r>
            <a:br>
              <a:rPr lang="en-US" altLang="ja-JP" sz="3600" dirty="0"/>
            </a:br>
            <a:endParaRPr kumimoji="1" lang="ja-JP" altLang="en-US" sz="2400" dirty="0"/>
          </a:p>
        </p:txBody>
      </p:sp>
      <p:sp>
        <p:nvSpPr>
          <p:cNvPr id="3" name="コンテンツ プレースホルダー 2">
            <a:extLst>
              <a:ext uri="{FF2B5EF4-FFF2-40B4-BE49-F238E27FC236}">
                <a16:creationId xmlns:a16="http://schemas.microsoft.com/office/drawing/2014/main" id="{9230A82A-C8D9-4B1B-A874-5062A79D2ECC}"/>
              </a:ext>
            </a:extLst>
          </p:cNvPr>
          <p:cNvSpPr>
            <a:spLocks noGrp="1"/>
          </p:cNvSpPr>
          <p:nvPr>
            <p:ph idx="1"/>
          </p:nvPr>
        </p:nvSpPr>
        <p:spPr>
          <a:xfrm>
            <a:off x="483661" y="1747778"/>
            <a:ext cx="11017459" cy="4855194"/>
          </a:xfrm>
        </p:spPr>
        <p:txBody>
          <a:bodyPr>
            <a:normAutofit/>
          </a:bodyPr>
          <a:lstStyle/>
          <a:p>
            <a:pPr marL="0" indent="0">
              <a:buNone/>
            </a:pPr>
            <a:r>
              <a:rPr lang="ja-JP" altLang="en-US" sz="2400" dirty="0"/>
              <a:t>　</a:t>
            </a:r>
            <a:r>
              <a:rPr lang="ja-JP" altLang="en-US" sz="2600" dirty="0">
                <a:latin typeface="+mn-ea"/>
              </a:rPr>
              <a:t> ●契約課及び各区（地域）総務課が発注する物品発注</a:t>
            </a:r>
            <a:endParaRPr lang="en-US" altLang="ja-JP" sz="2600" dirty="0">
              <a:latin typeface="+mn-ea"/>
            </a:endParaRPr>
          </a:p>
          <a:p>
            <a:pPr marL="0" indent="0">
              <a:buNone/>
            </a:pPr>
            <a:r>
              <a:rPr lang="ja-JP" altLang="en-US" sz="2600" dirty="0">
                <a:latin typeface="+mn-ea"/>
              </a:rPr>
              <a:t>　　　→電子での入札・見積合わせ</a:t>
            </a:r>
            <a:endParaRPr lang="en-US" altLang="ja-JP" sz="2600" dirty="0">
              <a:latin typeface="+mn-ea"/>
            </a:endParaRPr>
          </a:p>
          <a:p>
            <a:pPr marL="0" indent="0">
              <a:buNone/>
            </a:pPr>
            <a:r>
              <a:rPr lang="ja-JP" altLang="en-US" sz="2600" dirty="0">
                <a:latin typeface="+mn-ea"/>
              </a:rPr>
              <a:t>　 ●各課が発注する比較的少額の物品発注</a:t>
            </a:r>
            <a:endParaRPr lang="en-US" altLang="ja-JP" sz="2600" dirty="0">
              <a:latin typeface="+mn-ea"/>
            </a:endParaRPr>
          </a:p>
          <a:p>
            <a:pPr marL="0" indent="0">
              <a:buNone/>
            </a:pPr>
            <a:r>
              <a:rPr lang="ja-JP" altLang="en-US" sz="2600" dirty="0">
                <a:latin typeface="+mn-ea"/>
              </a:rPr>
              <a:t>　　　→紙（書面）での入札、見積合わせ　（変更なし）</a:t>
            </a:r>
            <a:endParaRPr lang="en-US" altLang="ja-JP" sz="2600" dirty="0">
              <a:latin typeface="+mn-ea"/>
            </a:endParaRPr>
          </a:p>
          <a:p>
            <a:pPr marL="0" indent="0">
              <a:buNone/>
            </a:pPr>
            <a:r>
              <a:rPr lang="ja-JP" altLang="en-US" sz="2600" dirty="0">
                <a:latin typeface="+mn-ea"/>
              </a:rPr>
              <a:t>　 ●業務委託（すべて各課発注）</a:t>
            </a:r>
            <a:endParaRPr lang="en-US" altLang="ja-JP" sz="2600" dirty="0">
              <a:latin typeface="+mn-ea"/>
            </a:endParaRPr>
          </a:p>
          <a:p>
            <a:pPr marL="0" indent="0">
              <a:buNone/>
            </a:pPr>
            <a:r>
              <a:rPr lang="ja-JP" altLang="en-US" sz="2600" dirty="0">
                <a:latin typeface="+mn-ea"/>
              </a:rPr>
              <a:t>　　　→紙（書面）での入札、見積合わせ　（変更なし）</a:t>
            </a:r>
            <a:endParaRPr lang="en-US" altLang="ja-JP" sz="2600" dirty="0">
              <a:latin typeface="+mn-ea"/>
            </a:endParaRPr>
          </a:p>
          <a:p>
            <a:pPr marL="0" indent="0">
              <a:buNone/>
            </a:pPr>
            <a:r>
              <a:rPr lang="ja-JP" altLang="en-US" sz="2600" dirty="0">
                <a:latin typeface="+mn-ea"/>
              </a:rPr>
              <a:t>　　・各課の発注は引き続き紙（書面）による入札、見積合わせ</a:t>
            </a:r>
            <a:endParaRPr lang="en-US" altLang="ja-JP" sz="2600" dirty="0">
              <a:latin typeface="+mn-ea"/>
            </a:endParaRPr>
          </a:p>
          <a:p>
            <a:pPr marL="0" indent="0">
              <a:buNone/>
            </a:pPr>
            <a:r>
              <a:rPr lang="ja-JP" altLang="en-US" sz="2600" dirty="0">
                <a:latin typeface="+mn-ea"/>
              </a:rPr>
              <a:t>　　・契約課や各区（地域）総務課の発注は電子入札へ移行</a:t>
            </a:r>
            <a:endParaRPr lang="en-US" altLang="ja-JP" sz="2600" dirty="0">
              <a:latin typeface="+mn-ea"/>
            </a:endParaRPr>
          </a:p>
          <a:p>
            <a:pPr marL="0" indent="0">
              <a:buNone/>
            </a:pPr>
            <a:endParaRPr kumimoji="1" lang="ja-JP" altLang="en-US" dirty="0"/>
          </a:p>
        </p:txBody>
      </p:sp>
    </p:spTree>
    <p:extLst>
      <p:ext uri="{BB962C8B-B14F-4D97-AF65-F5344CB8AC3E}">
        <p14:creationId xmlns:p14="http://schemas.microsoft.com/office/powerpoint/2010/main" val="1792936712"/>
      </p:ext>
    </p:extLst>
  </p:cSld>
  <p:clrMapOvr>
    <a:masterClrMapping/>
  </p:clrMapOvr>
  <p:transition spd="slow">
    <p:cove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A374AF32-2701-4D85-B72F-392DEFF2E42B}"/>
              </a:ext>
            </a:extLst>
          </p:cNvPr>
          <p:cNvSpPr>
            <a:spLocks noGrp="1"/>
          </p:cNvSpPr>
          <p:nvPr>
            <p:ph type="title"/>
          </p:nvPr>
        </p:nvSpPr>
        <p:spPr>
          <a:xfrm>
            <a:off x="883921" y="383327"/>
            <a:ext cx="10617199" cy="1227667"/>
          </a:xfrm>
        </p:spPr>
        <p:txBody>
          <a:bodyPr>
            <a:noAutofit/>
          </a:bodyPr>
          <a:lstStyle/>
          <a:p>
            <a:r>
              <a:rPr lang="ja-JP" altLang="en-US" sz="3600" dirty="0"/>
              <a:t>３　入札・見積もり合わせの確認方法</a:t>
            </a:r>
            <a:endParaRPr kumimoji="1" lang="ja-JP" altLang="en-US" sz="2400" dirty="0"/>
          </a:p>
        </p:txBody>
      </p:sp>
      <p:sp>
        <p:nvSpPr>
          <p:cNvPr id="3" name="コンテンツ プレースホルダー 2">
            <a:extLst>
              <a:ext uri="{FF2B5EF4-FFF2-40B4-BE49-F238E27FC236}">
                <a16:creationId xmlns:a16="http://schemas.microsoft.com/office/drawing/2014/main" id="{9230A82A-C8D9-4B1B-A874-5062A79D2ECC}"/>
              </a:ext>
            </a:extLst>
          </p:cNvPr>
          <p:cNvSpPr>
            <a:spLocks noGrp="1"/>
          </p:cNvSpPr>
          <p:nvPr>
            <p:ph idx="1"/>
          </p:nvPr>
        </p:nvSpPr>
        <p:spPr>
          <a:xfrm>
            <a:off x="483661" y="1747778"/>
            <a:ext cx="11017459" cy="4855194"/>
          </a:xfrm>
        </p:spPr>
        <p:txBody>
          <a:bodyPr>
            <a:normAutofit/>
          </a:bodyPr>
          <a:lstStyle/>
          <a:p>
            <a:pPr marL="0" indent="0">
              <a:buNone/>
            </a:pPr>
            <a:r>
              <a:rPr lang="ja-JP" altLang="en-US" sz="2400" dirty="0"/>
              <a:t>　　</a:t>
            </a:r>
            <a:r>
              <a:rPr lang="en-US" altLang="ja-JP" sz="2400" dirty="0"/>
              <a:t>【</a:t>
            </a:r>
            <a:r>
              <a:rPr lang="ja-JP" altLang="en-US" sz="2400" dirty="0">
                <a:latin typeface="+mn-ea"/>
              </a:rPr>
              <a:t>電子入札、電子見積合わせ</a:t>
            </a:r>
            <a:r>
              <a:rPr lang="en-US" altLang="ja-JP" sz="2400" dirty="0"/>
              <a:t>】</a:t>
            </a:r>
          </a:p>
          <a:p>
            <a:pPr marL="0" indent="0">
              <a:buNone/>
            </a:pPr>
            <a:r>
              <a:rPr lang="ja-JP" altLang="en-US" sz="2600" dirty="0">
                <a:latin typeface="+mn-ea"/>
              </a:rPr>
              <a:t>　 　 ●指名競争入札・見積もり合わせ　</a:t>
            </a:r>
            <a:endParaRPr lang="en-US" altLang="ja-JP" sz="2600" dirty="0">
              <a:latin typeface="+mn-ea"/>
            </a:endParaRPr>
          </a:p>
          <a:p>
            <a:pPr marL="0" indent="0">
              <a:buNone/>
            </a:pPr>
            <a:r>
              <a:rPr lang="ja-JP" altLang="en-US" sz="2600" dirty="0">
                <a:latin typeface="+mn-ea"/>
              </a:rPr>
              <a:t>　　　　 →</a:t>
            </a:r>
            <a:r>
              <a:rPr lang="en-US" altLang="ja-JP" sz="2600" dirty="0">
                <a:latin typeface="+mn-ea"/>
              </a:rPr>
              <a:t>IC</a:t>
            </a:r>
            <a:r>
              <a:rPr lang="ja-JP" altLang="en-US" sz="2600" dirty="0">
                <a:latin typeface="+mn-ea"/>
              </a:rPr>
              <a:t>カード登録時の連携したメールアドレス宛に指名競争入札通知、</a:t>
            </a:r>
            <a:endParaRPr lang="en-US" altLang="ja-JP" sz="2600" dirty="0">
              <a:latin typeface="+mn-ea"/>
            </a:endParaRPr>
          </a:p>
          <a:p>
            <a:pPr marL="0" indent="0">
              <a:buNone/>
            </a:pPr>
            <a:r>
              <a:rPr lang="ja-JP" altLang="en-US" sz="2600" dirty="0">
                <a:latin typeface="+mn-ea"/>
              </a:rPr>
              <a:t>　　　　見積依頼通知を送付</a:t>
            </a:r>
            <a:endParaRPr lang="en-US" altLang="ja-JP" sz="2600" dirty="0">
              <a:latin typeface="+mn-ea"/>
            </a:endParaRPr>
          </a:p>
          <a:p>
            <a:pPr marL="0" indent="0">
              <a:buNone/>
            </a:pPr>
            <a:r>
              <a:rPr lang="ja-JP" altLang="en-US" sz="2600" dirty="0">
                <a:latin typeface="+mn-ea"/>
              </a:rPr>
              <a:t>　　 ●一般競争入札</a:t>
            </a:r>
            <a:endParaRPr lang="en-US" altLang="ja-JP" sz="2600" dirty="0">
              <a:latin typeface="+mn-ea"/>
            </a:endParaRPr>
          </a:p>
          <a:p>
            <a:pPr marL="0" indent="0">
              <a:buNone/>
            </a:pPr>
            <a:r>
              <a:rPr lang="ja-JP" altLang="en-US" sz="2600" dirty="0">
                <a:latin typeface="+mn-ea"/>
              </a:rPr>
              <a:t>　　　　→新潟市電子入札システムより調達案件情報を皆様で確認</a:t>
            </a:r>
            <a:endParaRPr lang="en-US" altLang="ja-JP" sz="2600" dirty="0">
              <a:latin typeface="+mn-ea"/>
            </a:endParaRPr>
          </a:p>
          <a:p>
            <a:pPr marL="0" indent="0">
              <a:buNone/>
            </a:pPr>
            <a:r>
              <a:rPr lang="ja-JP" altLang="en-US" sz="2600" dirty="0">
                <a:latin typeface="+mn-ea"/>
              </a:rPr>
              <a:t>　　</a:t>
            </a:r>
            <a:r>
              <a:rPr lang="en-US" altLang="ja-JP" sz="2600" dirty="0">
                <a:latin typeface="+mn-ea"/>
              </a:rPr>
              <a:t>【</a:t>
            </a:r>
            <a:r>
              <a:rPr lang="ja-JP" altLang="en-US" sz="2600" dirty="0">
                <a:latin typeface="+mn-ea"/>
              </a:rPr>
              <a:t>紙による見積もり合わせ</a:t>
            </a:r>
            <a:r>
              <a:rPr lang="en-US" altLang="ja-JP" sz="2600" dirty="0">
                <a:latin typeface="+mn-ea"/>
              </a:rPr>
              <a:t>】</a:t>
            </a:r>
          </a:p>
          <a:p>
            <a:pPr marL="0" indent="0">
              <a:buNone/>
            </a:pPr>
            <a:r>
              <a:rPr lang="ja-JP" altLang="en-US" sz="2600" dirty="0">
                <a:latin typeface="+mn-ea"/>
              </a:rPr>
              <a:t>　　　  →各課から、引き続きファックスやメールで見積もり依頼を送付</a:t>
            </a:r>
            <a:endParaRPr lang="en-US" altLang="ja-JP" sz="2600" dirty="0">
              <a:latin typeface="+mn-ea"/>
            </a:endParaRPr>
          </a:p>
          <a:p>
            <a:pPr marL="0" indent="0">
              <a:buNone/>
            </a:pPr>
            <a:r>
              <a:rPr lang="ja-JP" altLang="en-US" sz="2600" dirty="0">
                <a:latin typeface="+mn-ea"/>
              </a:rPr>
              <a:t>　　　　　（変更なし）</a:t>
            </a:r>
            <a:endParaRPr lang="en-US" altLang="ja-JP" sz="2600" dirty="0">
              <a:latin typeface="+mn-ea"/>
            </a:endParaRPr>
          </a:p>
          <a:p>
            <a:pPr marL="0" indent="0">
              <a:buNone/>
            </a:pPr>
            <a:endParaRPr lang="en-US" altLang="ja-JP" sz="2600" dirty="0">
              <a:latin typeface="+mn-ea"/>
            </a:endParaRPr>
          </a:p>
          <a:p>
            <a:pPr marL="0" indent="0">
              <a:buNone/>
            </a:pPr>
            <a:endParaRPr kumimoji="1" lang="ja-JP" altLang="en-US" dirty="0"/>
          </a:p>
        </p:txBody>
      </p:sp>
    </p:spTree>
    <p:extLst>
      <p:ext uri="{BB962C8B-B14F-4D97-AF65-F5344CB8AC3E}">
        <p14:creationId xmlns:p14="http://schemas.microsoft.com/office/powerpoint/2010/main" val="3245637867"/>
      </p:ext>
    </p:extLst>
  </p:cSld>
  <p:clrMapOvr>
    <a:masterClrMapping/>
  </p:clrMapOvr>
  <p:transition spd="slow">
    <p:cove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74AF32-2701-4D85-B72F-392DEFF2E42B}"/>
              </a:ext>
            </a:extLst>
          </p:cNvPr>
          <p:cNvSpPr>
            <a:spLocks noGrp="1"/>
          </p:cNvSpPr>
          <p:nvPr>
            <p:ph type="title"/>
          </p:nvPr>
        </p:nvSpPr>
        <p:spPr>
          <a:xfrm>
            <a:off x="914399" y="434127"/>
            <a:ext cx="10617199" cy="1323553"/>
          </a:xfrm>
        </p:spPr>
        <p:txBody>
          <a:bodyPr>
            <a:noAutofit/>
          </a:bodyPr>
          <a:lstStyle/>
          <a:p>
            <a:r>
              <a:rPr lang="ja-JP" altLang="en-US" sz="3300" dirty="0"/>
              <a:t>４　</a:t>
            </a:r>
            <a:r>
              <a:rPr lang="en-US" altLang="ja-JP" sz="3300" dirty="0"/>
              <a:t>IC</a:t>
            </a:r>
            <a:r>
              <a:rPr lang="ja-JP" altLang="en-US" sz="3300" dirty="0"/>
              <a:t>カード・</a:t>
            </a:r>
            <a:r>
              <a:rPr lang="en-US" altLang="ja-JP" sz="3300" dirty="0"/>
              <a:t> IC</a:t>
            </a:r>
            <a:r>
              <a:rPr lang="ja-JP" altLang="en-US" sz="3300" dirty="0"/>
              <a:t>カードリーダーの購入が必須となるもの</a:t>
            </a:r>
            <a:br>
              <a:rPr lang="en-US" altLang="ja-JP" sz="3300" dirty="0"/>
            </a:br>
            <a:endParaRPr kumimoji="1" lang="ja-JP" altLang="en-US" sz="3300" dirty="0"/>
          </a:p>
        </p:txBody>
      </p:sp>
      <p:graphicFrame>
        <p:nvGraphicFramePr>
          <p:cNvPr id="3" name="表 2"/>
          <p:cNvGraphicFramePr>
            <a:graphicFrameLocks noGrp="1"/>
          </p:cNvGraphicFramePr>
          <p:nvPr>
            <p:extLst>
              <p:ext uri="{D42A27DB-BD31-4B8C-83A1-F6EECF244321}">
                <p14:modId xmlns:p14="http://schemas.microsoft.com/office/powerpoint/2010/main" val="1361688330"/>
              </p:ext>
            </p:extLst>
          </p:nvPr>
        </p:nvGraphicFramePr>
        <p:xfrm>
          <a:off x="914399" y="1757680"/>
          <a:ext cx="10414000" cy="4544437"/>
        </p:xfrm>
        <a:graphic>
          <a:graphicData uri="http://schemas.openxmlformats.org/drawingml/2006/table">
            <a:tbl>
              <a:tblPr firstRow="1" bandRow="1">
                <a:tableStyleId>{912C8C85-51F0-491E-9774-3900AFEF0FD7}</a:tableStyleId>
              </a:tblPr>
              <a:tblGrid>
                <a:gridCol w="2473915">
                  <a:extLst>
                    <a:ext uri="{9D8B030D-6E8A-4147-A177-3AD203B41FA5}">
                      <a16:colId xmlns:a16="http://schemas.microsoft.com/office/drawing/2014/main" val="2659826658"/>
                    </a:ext>
                  </a:extLst>
                </a:gridCol>
                <a:gridCol w="2255112">
                  <a:extLst>
                    <a:ext uri="{9D8B030D-6E8A-4147-A177-3AD203B41FA5}">
                      <a16:colId xmlns:a16="http://schemas.microsoft.com/office/drawing/2014/main" val="2324501903"/>
                    </a:ext>
                  </a:extLst>
                </a:gridCol>
                <a:gridCol w="2961509">
                  <a:extLst>
                    <a:ext uri="{9D8B030D-6E8A-4147-A177-3AD203B41FA5}">
                      <a16:colId xmlns:a16="http://schemas.microsoft.com/office/drawing/2014/main" val="931061245"/>
                    </a:ext>
                  </a:extLst>
                </a:gridCol>
                <a:gridCol w="2723464">
                  <a:extLst>
                    <a:ext uri="{9D8B030D-6E8A-4147-A177-3AD203B41FA5}">
                      <a16:colId xmlns:a16="http://schemas.microsoft.com/office/drawing/2014/main" val="651059500"/>
                    </a:ext>
                  </a:extLst>
                </a:gridCol>
              </a:tblGrid>
              <a:tr h="1373764">
                <a:tc>
                  <a:txBody>
                    <a:bodyPr/>
                    <a:lstStyle/>
                    <a:p>
                      <a:r>
                        <a:rPr kumimoji="1" lang="ja-JP" altLang="en-US" sz="2400" dirty="0">
                          <a:solidFill>
                            <a:schemeClr val="tx1"/>
                          </a:solidFill>
                          <a:latin typeface="+mn-ea"/>
                          <a:ea typeface="+mn-ea"/>
                        </a:rPr>
                        <a:t>契約種類</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2400" dirty="0">
                          <a:solidFill>
                            <a:schemeClr val="tx1"/>
                          </a:solidFill>
                          <a:latin typeface="+mn-ea"/>
                          <a:ea typeface="+mn-ea"/>
                        </a:rPr>
                        <a:t>見積合わせ（各課）</a:t>
                      </a:r>
                      <a:endParaRPr kumimoji="1" lang="en-US" altLang="ja-JP" sz="2400" dirty="0">
                        <a:solidFill>
                          <a:schemeClr val="tx1"/>
                        </a:solidFill>
                        <a:latin typeface="+mn-ea"/>
                        <a:ea typeface="+mn-ea"/>
                      </a:endParaRPr>
                    </a:p>
                    <a:p>
                      <a:endParaRPr kumimoji="1" lang="ja-JP" altLang="en-US" sz="240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2400" dirty="0">
                          <a:solidFill>
                            <a:schemeClr val="tx1"/>
                          </a:solidFill>
                          <a:latin typeface="+mn-ea"/>
                          <a:ea typeface="+mn-ea"/>
                        </a:rPr>
                        <a:t>見積合せ（契約課・各区（地域）総務課）</a:t>
                      </a:r>
                      <a:endParaRPr kumimoji="1" lang="en-US" altLang="ja-JP" sz="240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400" dirty="0">
                          <a:solidFill>
                            <a:schemeClr val="tx1"/>
                          </a:solidFill>
                          <a:latin typeface="+mn-ea"/>
                          <a:ea typeface="+mn-ea"/>
                        </a:rPr>
                        <a:t>入札（契約課・各区（地域）総務課）</a:t>
                      </a:r>
                      <a:endParaRPr kumimoji="1" lang="en-US" altLang="ja-JP" sz="2400" dirty="0">
                        <a:solidFill>
                          <a:schemeClr val="tx1"/>
                        </a:solidFill>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400" dirty="0">
                          <a:solidFill>
                            <a:schemeClr val="tx1"/>
                          </a:solidFill>
                          <a:latin typeface="+mn-ea"/>
                          <a:ea typeface="+mn-ea"/>
                        </a:rPr>
                        <a:t>→電子入札（</a:t>
                      </a:r>
                      <a:r>
                        <a:rPr kumimoji="1" lang="en-US" altLang="ja-JP" sz="2400" dirty="0">
                          <a:solidFill>
                            <a:schemeClr val="tx1"/>
                          </a:solidFill>
                          <a:latin typeface="+mn-ea"/>
                          <a:ea typeface="+mn-ea"/>
                        </a:rPr>
                        <a:t>IC</a:t>
                      </a:r>
                      <a:r>
                        <a:rPr kumimoji="1" lang="ja-JP" altLang="en-US" sz="2400" dirty="0">
                          <a:solidFill>
                            <a:schemeClr val="tx1"/>
                          </a:solidFill>
                          <a:latin typeface="+mn-ea"/>
                          <a:ea typeface="+mn-ea"/>
                        </a:rPr>
                        <a:t>カード必須）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9622301"/>
                  </a:ext>
                </a:extLst>
              </a:tr>
              <a:tr h="849097">
                <a:tc>
                  <a:txBody>
                    <a:bodyPr/>
                    <a:lstStyle/>
                    <a:p>
                      <a:r>
                        <a:rPr kumimoji="1" lang="ja-JP" altLang="en-US" sz="2400" dirty="0">
                          <a:latin typeface="+mn-ea"/>
                          <a:ea typeface="+mn-ea"/>
                        </a:rPr>
                        <a:t>物品購入</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pPr algn="ctr"/>
                      <a:endParaRPr kumimoji="1" lang="en-US" altLang="ja-JP" sz="2400" dirty="0">
                        <a:solidFill>
                          <a:schemeClr val="tx1"/>
                        </a:solidFill>
                        <a:latin typeface="+mn-ea"/>
                        <a:ea typeface="+mn-ea"/>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400" dirty="0">
                          <a:solidFill>
                            <a:schemeClr val="tx1"/>
                          </a:solidFill>
                          <a:latin typeface="+mn-ea"/>
                          <a:ea typeface="+mn-ea"/>
                        </a:rPr>
                        <a:t>【</a:t>
                      </a:r>
                      <a:r>
                        <a:rPr kumimoji="1" lang="ja-JP" altLang="en-US" sz="2400" dirty="0">
                          <a:solidFill>
                            <a:schemeClr val="tx1"/>
                          </a:solidFill>
                          <a:latin typeface="+mn-ea"/>
                          <a:ea typeface="+mn-ea"/>
                        </a:rPr>
                        <a:t>紙による見積合わせ</a:t>
                      </a:r>
                      <a:r>
                        <a:rPr kumimoji="1" lang="en-US" altLang="ja-JP" sz="2400" dirty="0">
                          <a:solidFill>
                            <a:schemeClr val="tx1"/>
                          </a:solidFill>
                          <a:latin typeface="+mn-ea"/>
                          <a:ea typeface="+mn-ea"/>
                        </a:rPr>
                        <a:t>】</a:t>
                      </a:r>
                    </a:p>
                    <a:p>
                      <a:pPr algn="ctr"/>
                      <a:endParaRPr kumimoji="1" lang="en-US" altLang="ja-JP" sz="2400" dirty="0">
                        <a:solidFill>
                          <a:schemeClr val="tx1"/>
                        </a:solidFill>
                        <a:latin typeface="+mn-ea"/>
                        <a:ea typeface="+mn-ea"/>
                      </a:endParaRPr>
                    </a:p>
                    <a:p>
                      <a:pPr algn="ctr"/>
                      <a:r>
                        <a:rPr kumimoji="1" lang="ja-JP" altLang="en-US" sz="2400" dirty="0">
                          <a:solidFill>
                            <a:schemeClr val="tx1"/>
                          </a:solidFill>
                          <a:latin typeface="+mn-ea"/>
                          <a:ea typeface="+mn-ea"/>
                        </a:rPr>
                        <a:t>紙提出</a:t>
                      </a:r>
                      <a:endParaRPr kumimoji="1" lang="ja-JP" altLang="en-US" sz="2400"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2400" dirty="0">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400" dirty="0">
                          <a:solidFill>
                            <a:schemeClr val="tx1"/>
                          </a:solidFill>
                          <a:latin typeface="+mn-ea"/>
                          <a:ea typeface="+mn-ea"/>
                        </a:rPr>
                        <a:t>【</a:t>
                      </a:r>
                      <a:r>
                        <a:rPr kumimoji="1" lang="ja-JP" altLang="en-US" sz="2400" dirty="0">
                          <a:solidFill>
                            <a:schemeClr val="tx1"/>
                          </a:solidFill>
                          <a:latin typeface="+mn-ea"/>
                          <a:ea typeface="+mn-ea"/>
                        </a:rPr>
                        <a:t>電子入札システムによる見積合わせ</a:t>
                      </a:r>
                      <a:r>
                        <a:rPr kumimoji="1" lang="en-US" altLang="ja-JP" sz="2400" dirty="0">
                          <a:solidFill>
                            <a:schemeClr val="tx1"/>
                          </a:solidFill>
                          <a:latin typeface="+mn-ea"/>
                          <a:ea typeface="+mn-ea"/>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2400" dirty="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400" dirty="0">
                          <a:solidFill>
                            <a:schemeClr val="tx1"/>
                          </a:solidFill>
                          <a:latin typeface="+mn-ea"/>
                          <a:ea typeface="+mn-ea"/>
                        </a:rPr>
                        <a:t>IC</a:t>
                      </a:r>
                      <a:r>
                        <a:rPr kumimoji="1" lang="ja-JP" altLang="en-US" sz="2400" dirty="0">
                          <a:solidFill>
                            <a:schemeClr val="tx1"/>
                          </a:solidFill>
                          <a:latin typeface="+mn-ea"/>
                          <a:ea typeface="+mn-ea"/>
                        </a:rPr>
                        <a:t>カード・</a:t>
                      </a:r>
                      <a:r>
                        <a:rPr kumimoji="1" lang="en-US" altLang="ja-JP" sz="2400" dirty="0">
                          <a:solidFill>
                            <a:schemeClr val="tx1"/>
                          </a:solidFill>
                          <a:latin typeface="+mn-ea"/>
                          <a:ea typeface="+mn-ea"/>
                        </a:rPr>
                        <a:t>IC</a:t>
                      </a:r>
                      <a:r>
                        <a:rPr kumimoji="1" lang="ja-JP" altLang="en-US" sz="2400" dirty="0">
                          <a:solidFill>
                            <a:schemeClr val="tx1"/>
                          </a:solidFill>
                          <a:latin typeface="+mn-ea"/>
                          <a:ea typeface="+mn-ea"/>
                        </a:rPr>
                        <a:t>カードリーダー任意</a:t>
                      </a:r>
                    </a:p>
                    <a:p>
                      <a:endParaRPr kumimoji="1" lang="ja-JP" altLang="en-US" sz="2400"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2400" dirty="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400" dirty="0">
                          <a:solidFill>
                            <a:schemeClr val="tx1"/>
                          </a:solidFill>
                          <a:latin typeface="+mn-ea"/>
                          <a:ea typeface="+mn-ea"/>
                        </a:rPr>
                        <a:t>【</a:t>
                      </a:r>
                      <a:r>
                        <a:rPr kumimoji="1" lang="ja-JP" altLang="en-US" sz="2400" dirty="0">
                          <a:solidFill>
                            <a:schemeClr val="tx1"/>
                          </a:solidFill>
                          <a:latin typeface="+mn-ea"/>
                          <a:ea typeface="+mn-ea"/>
                        </a:rPr>
                        <a:t>電子入札システムによる入札</a:t>
                      </a:r>
                      <a:r>
                        <a:rPr kumimoji="1" lang="en-US" altLang="ja-JP" sz="2400" dirty="0">
                          <a:solidFill>
                            <a:schemeClr val="tx1"/>
                          </a:solidFill>
                          <a:latin typeface="+mn-ea"/>
                          <a:ea typeface="+mn-ea"/>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2400" dirty="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400" dirty="0">
                          <a:solidFill>
                            <a:schemeClr val="tx1"/>
                          </a:solidFill>
                          <a:latin typeface="+mn-ea"/>
                          <a:ea typeface="+mn-ea"/>
                        </a:rPr>
                        <a:t>IC</a:t>
                      </a:r>
                      <a:r>
                        <a:rPr kumimoji="1" lang="ja-JP" altLang="en-US" sz="2400" dirty="0">
                          <a:solidFill>
                            <a:schemeClr val="tx1"/>
                          </a:solidFill>
                          <a:latin typeface="+mn-ea"/>
                          <a:ea typeface="+mn-ea"/>
                        </a:rPr>
                        <a:t>カード・</a:t>
                      </a:r>
                      <a:r>
                        <a:rPr kumimoji="1" lang="en-US" altLang="ja-JP" sz="2400" dirty="0">
                          <a:solidFill>
                            <a:schemeClr val="tx1"/>
                          </a:solidFill>
                          <a:latin typeface="+mn-ea"/>
                          <a:ea typeface="+mn-ea"/>
                        </a:rPr>
                        <a:t>IC</a:t>
                      </a:r>
                      <a:r>
                        <a:rPr kumimoji="1" lang="ja-JP" altLang="en-US" sz="2400" dirty="0">
                          <a:solidFill>
                            <a:schemeClr val="tx1"/>
                          </a:solidFill>
                          <a:latin typeface="+mn-ea"/>
                          <a:ea typeface="+mn-ea"/>
                        </a:rPr>
                        <a:t>カードリーダー必須</a:t>
                      </a:r>
                      <a:endParaRPr kumimoji="1" lang="ja-JP" altLang="en-US" sz="2400"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3133184"/>
                  </a:ext>
                </a:extLst>
              </a:tr>
              <a:tr h="849097">
                <a:tc>
                  <a:txBody>
                    <a:bodyPr/>
                    <a:lstStyle/>
                    <a:p>
                      <a:r>
                        <a:rPr kumimoji="1" lang="ja-JP" altLang="en-US" sz="2400" dirty="0">
                          <a:latin typeface="+mn-ea"/>
                          <a:ea typeface="+mn-ea"/>
                        </a:rPr>
                        <a:t>製造請負</a:t>
                      </a:r>
                      <a:endParaRPr kumimoji="1" lang="en-US" altLang="ja-JP" sz="2400" dirty="0">
                        <a:latin typeface="+mn-ea"/>
                        <a:ea typeface="+mn-ea"/>
                      </a:endParaRPr>
                    </a:p>
                    <a:p>
                      <a:r>
                        <a:rPr kumimoji="1" lang="ja-JP" altLang="en-US" sz="2400" dirty="0">
                          <a:latin typeface="+mn-ea"/>
                          <a:ea typeface="+mn-ea"/>
                        </a:rPr>
                        <a:t>（印刷製本など）</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sz="2400"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sz="2400"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7324329"/>
                  </a:ext>
                </a:extLst>
              </a:tr>
              <a:tr h="1291763">
                <a:tc>
                  <a:txBody>
                    <a:bodyPr/>
                    <a:lstStyle/>
                    <a:p>
                      <a:r>
                        <a:rPr kumimoji="1" lang="ja-JP" altLang="en-US" sz="2400" dirty="0">
                          <a:latin typeface="+mn-ea"/>
                          <a:ea typeface="+mn-ea"/>
                        </a:rPr>
                        <a:t>物品修繕</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sz="2400"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sz="2400"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sz="2400"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24720429"/>
                  </a:ext>
                </a:extLst>
              </a:tr>
            </a:tbl>
          </a:graphicData>
        </a:graphic>
      </p:graphicFrame>
    </p:spTree>
    <p:extLst>
      <p:ext uri="{BB962C8B-B14F-4D97-AF65-F5344CB8AC3E}">
        <p14:creationId xmlns:p14="http://schemas.microsoft.com/office/powerpoint/2010/main" val="3504634496"/>
      </p:ext>
    </p:extLst>
  </p:cSld>
  <p:clrMapOvr>
    <a:masterClrMapping/>
  </p:clrMapOvr>
  <p:transition spd="slow">
    <p:cove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74AF32-2701-4D85-B72F-392DEFF2E42B}"/>
              </a:ext>
            </a:extLst>
          </p:cNvPr>
          <p:cNvSpPr>
            <a:spLocks noGrp="1"/>
          </p:cNvSpPr>
          <p:nvPr>
            <p:ph type="title"/>
          </p:nvPr>
        </p:nvSpPr>
        <p:spPr>
          <a:xfrm>
            <a:off x="883921" y="383327"/>
            <a:ext cx="10617199" cy="1227667"/>
          </a:xfrm>
        </p:spPr>
        <p:txBody>
          <a:bodyPr>
            <a:noAutofit/>
          </a:bodyPr>
          <a:lstStyle/>
          <a:p>
            <a:r>
              <a:rPr lang="ja-JP" altLang="en-US" sz="3600" dirty="0"/>
              <a:t>５　物品電子入札の経過措置</a:t>
            </a:r>
            <a:br>
              <a:rPr lang="en-US" altLang="ja-JP" sz="3600" dirty="0"/>
            </a:br>
            <a:r>
              <a:rPr lang="ja-JP" altLang="en-US" sz="2400" dirty="0"/>
              <a:t>電子入札の環境整備に時間を要するため、紙による入札の特例を設けます。</a:t>
            </a:r>
            <a:endParaRPr kumimoji="1" lang="ja-JP" altLang="en-US" sz="2400" dirty="0"/>
          </a:p>
        </p:txBody>
      </p:sp>
      <p:sp>
        <p:nvSpPr>
          <p:cNvPr id="8" name="コンテンツ プレースホルダー 2">
            <a:extLst>
              <a:ext uri="{FF2B5EF4-FFF2-40B4-BE49-F238E27FC236}">
                <a16:creationId xmlns:a16="http://schemas.microsoft.com/office/drawing/2014/main" id="{9230A82A-C8D9-4B1B-A874-5062A79D2ECC}"/>
              </a:ext>
            </a:extLst>
          </p:cNvPr>
          <p:cNvSpPr txBox="1">
            <a:spLocks/>
          </p:cNvSpPr>
          <p:nvPr/>
        </p:nvSpPr>
        <p:spPr>
          <a:xfrm>
            <a:off x="909320" y="1757681"/>
            <a:ext cx="10297160" cy="4521199"/>
          </a:xfrm>
          <a:prstGeom prst="rect">
            <a:avLst/>
          </a:prstGeom>
        </p:spPr>
        <p:txBody>
          <a:bodyPr>
            <a:normAutofit fontScale="85000" lnSpcReduction="2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0" indent="0">
              <a:buFont typeface="Calibri" panose="020F0502020204030204" pitchFamily="34" charset="0"/>
              <a:buNone/>
            </a:pPr>
            <a:r>
              <a:rPr lang="ja-JP" altLang="en-US" sz="2800" dirty="0"/>
              <a:t>●概要</a:t>
            </a:r>
            <a:endParaRPr lang="en-US" altLang="ja-JP" sz="2800" dirty="0"/>
          </a:p>
          <a:p>
            <a:pPr marL="0" indent="0">
              <a:buFont typeface="Calibri" panose="020F0502020204030204" pitchFamily="34" charset="0"/>
              <a:buNone/>
            </a:pPr>
            <a:r>
              <a:rPr lang="ja-JP" altLang="en-US" sz="2800" dirty="0"/>
              <a:t>　物品電子入札の対象となる入札及び見積合わせであっても、</a:t>
            </a:r>
            <a:r>
              <a:rPr lang="ja-JP" altLang="en-US" sz="2800" u="sng" dirty="0"/>
              <a:t>令和８年９月３０日まで</a:t>
            </a:r>
            <a:r>
              <a:rPr lang="ja-JP" altLang="en-US" sz="2800" dirty="0"/>
              <a:t>に行う入札・見積合わせは、</a:t>
            </a:r>
            <a:r>
              <a:rPr lang="en-US" altLang="ja-JP" sz="2800" dirty="0"/>
              <a:t>IC</a:t>
            </a:r>
            <a:r>
              <a:rPr lang="ja-JP" altLang="en-US" sz="2800" dirty="0"/>
              <a:t>カードの購入その他の環境が整っていないという理由で、紙による入札書の提出することで入札をすることができます。</a:t>
            </a:r>
            <a:endParaRPr lang="en-US" altLang="ja-JP" sz="2800" dirty="0"/>
          </a:p>
          <a:p>
            <a:pPr marL="0" indent="0">
              <a:buFont typeface="Calibri" panose="020F0502020204030204" pitchFamily="34" charset="0"/>
              <a:buNone/>
            </a:pPr>
            <a:r>
              <a:rPr lang="ja-JP" altLang="en-US" sz="2800" dirty="0"/>
              <a:t>　　　</a:t>
            </a:r>
            <a:endParaRPr lang="en-US" altLang="ja-JP" dirty="0"/>
          </a:p>
          <a:p>
            <a:pPr marL="0" indent="0">
              <a:buFont typeface="Calibri" panose="020F0502020204030204" pitchFamily="34" charset="0"/>
              <a:buNone/>
            </a:pPr>
            <a:r>
              <a:rPr lang="ja-JP" altLang="en-US" sz="2800" dirty="0"/>
              <a:t>●物品電子入札の特例対象となる入札・見積合わせ</a:t>
            </a:r>
            <a:endParaRPr lang="en-US" altLang="ja-JP" sz="2800" dirty="0"/>
          </a:p>
          <a:p>
            <a:pPr marL="0" indent="0">
              <a:buFont typeface="Calibri" panose="020F0502020204030204" pitchFamily="34" charset="0"/>
              <a:buNone/>
            </a:pPr>
            <a:r>
              <a:rPr lang="ja-JP" altLang="en-US" sz="2800" dirty="0"/>
              <a:t>　物品購入、印刷製本及び物品修繕業務の電子入札システムによる入札・見積合わせ</a:t>
            </a:r>
            <a:endParaRPr lang="en-US" altLang="ja-JP" sz="2800" dirty="0"/>
          </a:p>
          <a:p>
            <a:pPr marL="0" indent="0">
              <a:buFont typeface="Calibri" panose="020F0502020204030204" pitchFamily="34" charset="0"/>
              <a:buNone/>
            </a:pPr>
            <a:r>
              <a:rPr lang="ja-JP" altLang="en-US" sz="2800" dirty="0"/>
              <a:t>●手続き（後日新潟市契約課のホームページに掲載）</a:t>
            </a:r>
            <a:endParaRPr lang="en-US" altLang="ja-JP" sz="2800" dirty="0"/>
          </a:p>
          <a:p>
            <a:pPr marL="0" indent="0">
              <a:buFont typeface="Calibri" panose="020F0502020204030204" pitchFamily="34" charset="0"/>
              <a:buNone/>
            </a:pPr>
            <a:r>
              <a:rPr lang="ja-JP" altLang="en-US" sz="2800" dirty="0"/>
              <a:t>　新潟市紙入札等参加承諾願（新潟市物品電子入札実施要綱別記様式第１号）及び入札（見積）書（同要綱別記様式第２号）を入札日または見積提出締め切り日の前日までに、電子入札を実施する部署へ提出してください。</a:t>
            </a:r>
            <a:endParaRPr lang="ja-JP" altLang="en-US" dirty="0"/>
          </a:p>
        </p:txBody>
      </p:sp>
    </p:spTree>
    <p:extLst>
      <p:ext uri="{BB962C8B-B14F-4D97-AF65-F5344CB8AC3E}">
        <p14:creationId xmlns:p14="http://schemas.microsoft.com/office/powerpoint/2010/main" val="3074169651"/>
      </p:ext>
    </p:extLst>
  </p:cSld>
  <p:clrMapOvr>
    <a:masterClrMapping/>
  </p:clrMapOvr>
  <p:transition spd="slow">
    <p:cove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74AF32-2701-4D85-B72F-392DEFF2E42B}"/>
              </a:ext>
            </a:extLst>
          </p:cNvPr>
          <p:cNvSpPr>
            <a:spLocks noGrp="1"/>
          </p:cNvSpPr>
          <p:nvPr>
            <p:ph type="title"/>
          </p:nvPr>
        </p:nvSpPr>
        <p:spPr>
          <a:xfrm>
            <a:off x="909320" y="186558"/>
            <a:ext cx="10617199" cy="1227667"/>
          </a:xfrm>
        </p:spPr>
        <p:txBody>
          <a:bodyPr>
            <a:noAutofit/>
          </a:bodyPr>
          <a:lstStyle/>
          <a:p>
            <a:r>
              <a:rPr lang="ja-JP" altLang="en-US" sz="3600" dirty="0"/>
              <a:t>６　物品電子入札システムの情報掲載</a:t>
            </a:r>
            <a:endParaRPr kumimoji="1" lang="ja-JP" altLang="en-US" sz="2400" dirty="0"/>
          </a:p>
        </p:txBody>
      </p:sp>
      <p:sp>
        <p:nvSpPr>
          <p:cNvPr id="8" name="コンテンツ プレースホルダー 2">
            <a:extLst>
              <a:ext uri="{FF2B5EF4-FFF2-40B4-BE49-F238E27FC236}">
                <a16:creationId xmlns:a16="http://schemas.microsoft.com/office/drawing/2014/main" id="{9230A82A-C8D9-4B1B-A874-5062A79D2ECC}"/>
              </a:ext>
            </a:extLst>
          </p:cNvPr>
          <p:cNvSpPr txBox="1">
            <a:spLocks/>
          </p:cNvSpPr>
          <p:nvPr/>
        </p:nvSpPr>
        <p:spPr>
          <a:xfrm>
            <a:off x="909319" y="1757681"/>
            <a:ext cx="10885283" cy="4521199"/>
          </a:xfrm>
          <a:prstGeom prst="rect">
            <a:avLst/>
          </a:prstGeom>
        </p:spPr>
        <p:txBody>
          <a:bodyPr>
            <a:normAutofit fontScale="85000" lnSpcReduction="2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0" indent="0">
              <a:buFont typeface="Calibri" panose="020F0502020204030204" pitchFamily="34" charset="0"/>
              <a:buNone/>
            </a:pPr>
            <a:r>
              <a:rPr lang="ja-JP" altLang="en-US" sz="2800" dirty="0"/>
              <a:t>●物品電子入札システムに関する資料は下記ページに順次掲載いたします。</a:t>
            </a:r>
            <a:endParaRPr lang="en-US" altLang="ja-JP" sz="2800" dirty="0"/>
          </a:p>
          <a:p>
            <a:pPr marL="0" indent="0">
              <a:buFont typeface="Calibri" panose="020F0502020204030204" pitchFamily="34" charset="0"/>
              <a:buNone/>
            </a:pPr>
            <a:r>
              <a:rPr lang="ja-JP" altLang="en-US" sz="2800" dirty="0"/>
              <a:t>　新潟市トップページ＞産業・経済・ビジネス＞入札・契約＞</a:t>
            </a:r>
            <a:endParaRPr lang="en-US" altLang="ja-JP" sz="2800" dirty="0"/>
          </a:p>
          <a:p>
            <a:pPr marL="0" indent="0">
              <a:buNone/>
            </a:pPr>
            <a:r>
              <a:rPr lang="ja-JP" altLang="en-US" sz="2800" dirty="0"/>
              <a:t>　入札・契約（物品購入・業務委託）＞電子入札（物品）</a:t>
            </a:r>
            <a:endParaRPr lang="en-US" altLang="ja-JP" sz="2800" dirty="0"/>
          </a:p>
          <a:p>
            <a:pPr marL="0" indent="0">
              <a:buFont typeface="Calibri" panose="020F0502020204030204" pitchFamily="34" charset="0"/>
              <a:buNone/>
            </a:pPr>
            <a:r>
              <a:rPr lang="ja-JP" altLang="en-US" sz="2800" dirty="0"/>
              <a:t>　</a:t>
            </a:r>
            <a:endParaRPr lang="en-US" altLang="ja-JP" dirty="0"/>
          </a:p>
          <a:p>
            <a:pPr marL="0" indent="0">
              <a:buFont typeface="Calibri" panose="020F0502020204030204" pitchFamily="34" charset="0"/>
              <a:buNone/>
            </a:pPr>
            <a:r>
              <a:rPr lang="ja-JP" altLang="en-US" sz="2800" dirty="0"/>
              <a:t>●お問い合わせ先</a:t>
            </a:r>
            <a:endParaRPr lang="en-US" altLang="ja-JP" sz="2800" dirty="0"/>
          </a:p>
          <a:p>
            <a:pPr marL="0" indent="0">
              <a:buFont typeface="Calibri" panose="020F0502020204030204" pitchFamily="34" charset="0"/>
              <a:buNone/>
            </a:pPr>
            <a:r>
              <a:rPr lang="ja-JP" altLang="en-US" sz="2800" dirty="0"/>
              <a:t>　　〒９５１－８５５０</a:t>
            </a:r>
            <a:endParaRPr lang="en-US" altLang="ja-JP" sz="2800" dirty="0"/>
          </a:p>
          <a:p>
            <a:pPr marL="0" indent="0">
              <a:buFont typeface="Calibri" panose="020F0502020204030204" pitchFamily="34" charset="0"/>
              <a:buNone/>
            </a:pPr>
            <a:r>
              <a:rPr lang="ja-JP" altLang="en-US" sz="2800" dirty="0"/>
              <a:t>　　新潟市中央区学校町通１番町６０２番地１</a:t>
            </a:r>
            <a:endParaRPr lang="en-US" altLang="ja-JP" sz="2800" dirty="0"/>
          </a:p>
          <a:p>
            <a:pPr marL="0" indent="0">
              <a:buFont typeface="Calibri" panose="020F0502020204030204" pitchFamily="34" charset="0"/>
              <a:buNone/>
            </a:pPr>
            <a:r>
              <a:rPr lang="ja-JP" altLang="en-US" sz="2800" dirty="0"/>
              <a:t>　　新潟市財務部契約課物品契約係</a:t>
            </a:r>
            <a:endParaRPr lang="en-US" altLang="ja-JP" sz="2800" dirty="0"/>
          </a:p>
          <a:p>
            <a:pPr marL="0" indent="0">
              <a:buFont typeface="Calibri" panose="020F0502020204030204" pitchFamily="34" charset="0"/>
              <a:buNone/>
            </a:pPr>
            <a:r>
              <a:rPr lang="ja-JP" altLang="en-US" sz="2800" dirty="0"/>
              <a:t>　　電話　　０２５－２２６－２２１３</a:t>
            </a:r>
            <a:endParaRPr lang="en-US" altLang="ja-JP" sz="2800" dirty="0"/>
          </a:p>
          <a:p>
            <a:pPr marL="0" indent="0">
              <a:buFont typeface="Calibri" panose="020F0502020204030204" pitchFamily="34" charset="0"/>
              <a:buNone/>
            </a:pPr>
            <a:r>
              <a:rPr lang="ja-JP" altLang="en-US" sz="2800" dirty="0"/>
              <a:t>　　メール　</a:t>
            </a:r>
            <a:r>
              <a:rPr lang="en-US" altLang="ja-JP" sz="2800" dirty="0"/>
              <a:t>keiyaku@city.niigata.lg.jp</a:t>
            </a:r>
          </a:p>
          <a:p>
            <a:pPr marL="0" indent="0">
              <a:buFont typeface="Calibri" panose="020F0502020204030204" pitchFamily="34" charset="0"/>
              <a:buNone/>
            </a:pPr>
            <a:endParaRPr lang="ja-JP" altLang="en-US" dirty="0"/>
          </a:p>
        </p:txBody>
      </p:sp>
    </p:spTree>
    <p:extLst>
      <p:ext uri="{BB962C8B-B14F-4D97-AF65-F5344CB8AC3E}">
        <p14:creationId xmlns:p14="http://schemas.microsoft.com/office/powerpoint/2010/main" val="2263903856"/>
      </p:ext>
    </p:extLst>
  </p:cSld>
  <p:clrMapOvr>
    <a:masterClrMapping/>
  </p:clrMapOvr>
  <p:transition spd="slow">
    <p:cove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74AF32-2701-4D85-B72F-392DEFF2E42B}"/>
              </a:ext>
            </a:extLst>
          </p:cNvPr>
          <p:cNvSpPr>
            <a:spLocks noGrp="1"/>
          </p:cNvSpPr>
          <p:nvPr>
            <p:ph type="title"/>
          </p:nvPr>
        </p:nvSpPr>
        <p:spPr>
          <a:xfrm>
            <a:off x="909320" y="186558"/>
            <a:ext cx="10617199" cy="1227667"/>
          </a:xfrm>
        </p:spPr>
        <p:txBody>
          <a:bodyPr>
            <a:noAutofit/>
          </a:bodyPr>
          <a:lstStyle/>
          <a:p>
            <a:r>
              <a:rPr lang="ja-JP" altLang="en-US" sz="3600" dirty="0"/>
              <a:t>７　質疑について</a:t>
            </a:r>
            <a:endParaRPr kumimoji="1" lang="ja-JP" altLang="en-US" sz="2400" dirty="0"/>
          </a:p>
        </p:txBody>
      </p:sp>
      <p:sp>
        <p:nvSpPr>
          <p:cNvPr id="8" name="コンテンツ プレースホルダー 2">
            <a:extLst>
              <a:ext uri="{FF2B5EF4-FFF2-40B4-BE49-F238E27FC236}">
                <a16:creationId xmlns:a16="http://schemas.microsoft.com/office/drawing/2014/main" id="{9230A82A-C8D9-4B1B-A874-5062A79D2ECC}"/>
              </a:ext>
            </a:extLst>
          </p:cNvPr>
          <p:cNvSpPr txBox="1">
            <a:spLocks/>
          </p:cNvSpPr>
          <p:nvPr/>
        </p:nvSpPr>
        <p:spPr>
          <a:xfrm>
            <a:off x="909320" y="1787024"/>
            <a:ext cx="10885283" cy="4521199"/>
          </a:xfrm>
          <a:prstGeom prst="rect">
            <a:avLst/>
          </a:prstGeom>
        </p:spPr>
        <p:txBody>
          <a:bodyPr>
            <a:normAutofit fontScale="92500" lnSpcReduction="2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0" indent="0">
              <a:buFont typeface="Calibri" panose="020F0502020204030204" pitchFamily="34" charset="0"/>
              <a:buNone/>
            </a:pPr>
            <a:r>
              <a:rPr lang="ja-JP" altLang="en-US" sz="2400" b="1" dirty="0">
                <a:latin typeface="+mn-ea"/>
              </a:rPr>
              <a:t>●本日開催いたしました新潟市物品電子入札システム事務説明会に関するご質問を受け付けます。</a:t>
            </a:r>
            <a:endParaRPr lang="en-US" altLang="ja-JP" sz="2400" b="1" dirty="0">
              <a:latin typeface="+mn-ea"/>
            </a:endParaRPr>
          </a:p>
          <a:p>
            <a:pPr>
              <a:lnSpc>
                <a:spcPct val="115000"/>
              </a:lnSpc>
              <a:buNone/>
            </a:pPr>
            <a:r>
              <a:rPr lang="ja-JP" altLang="ja-JP" sz="2400" b="1" dirty="0">
                <a:effectLst/>
                <a:latin typeface="+mn-ea"/>
              </a:rPr>
              <a:t>申込窓口は、市ホームページトップページ＞産業・経済・ビジネス＞入札・契約＞入札・契約（物品・業務委託）＞電子入札（物品）＞</a:t>
            </a:r>
            <a:r>
              <a:rPr lang="ja-JP" altLang="ja-JP" sz="2400" b="1" u="sng" dirty="0">
                <a:effectLst/>
                <a:latin typeface="+mn-ea"/>
              </a:rPr>
              <a:t>新潟市物品電子入札制度説明会アンケート</a:t>
            </a:r>
            <a:r>
              <a:rPr lang="ja-JP" altLang="ja-JP" sz="2400" b="1" dirty="0">
                <a:effectLst/>
                <a:latin typeface="+mn-ea"/>
              </a:rPr>
              <a:t>からご確認ください。</a:t>
            </a:r>
          </a:p>
          <a:p>
            <a:pPr>
              <a:lnSpc>
                <a:spcPct val="115000"/>
              </a:lnSpc>
              <a:buNone/>
            </a:pPr>
            <a:r>
              <a:rPr lang="ja-JP" altLang="ja-JP" sz="2400" b="1" dirty="0">
                <a:effectLst/>
                <a:latin typeface="+mn-ea"/>
              </a:rPr>
              <a:t>　e-NIIGATAトップページの手続き一覧（事業者向け）＞キーワード検索からも検索可能です。なお、スマートフォン等で回答される方は、下記のＱＲコードを利用してください。</a:t>
            </a:r>
          </a:p>
          <a:p>
            <a:pPr>
              <a:lnSpc>
                <a:spcPct val="115000"/>
              </a:lnSpc>
            </a:pPr>
            <a:r>
              <a:rPr lang="ja-JP" altLang="ja-JP" sz="2400" b="1" dirty="0">
                <a:effectLst/>
                <a:latin typeface="+mn-ea"/>
              </a:rPr>
              <a:t>※e-NIIGATAのアカウントは、本説明会参加申請の際に登録したものを使用することが可能です。</a:t>
            </a:r>
          </a:p>
          <a:p>
            <a:pPr marL="0" indent="0">
              <a:buFont typeface="Calibri" panose="020F0502020204030204" pitchFamily="34" charset="0"/>
              <a:buNone/>
            </a:pPr>
            <a:r>
              <a:rPr lang="ja-JP" altLang="en-US" sz="2400" b="1" dirty="0">
                <a:latin typeface="+mn-ea"/>
              </a:rPr>
              <a:t>なお回答は、新潟市契約課のホームページに順次掲載する予定です。</a:t>
            </a:r>
            <a:endParaRPr lang="en-US" altLang="ja-JP" sz="2400" b="1" dirty="0">
              <a:latin typeface="+mn-ea"/>
            </a:endParaRPr>
          </a:p>
          <a:p>
            <a:pPr marL="0" indent="0">
              <a:buFont typeface="Calibri" panose="020F0502020204030204" pitchFamily="34" charset="0"/>
              <a:buNone/>
            </a:pPr>
            <a:r>
              <a:rPr lang="ja-JP" altLang="en-US" sz="2400" b="1" dirty="0">
                <a:latin typeface="+mn-ea"/>
              </a:rPr>
              <a:t>ご協力をお願いいたします。</a:t>
            </a:r>
            <a:endParaRPr lang="en-US" altLang="ja-JP" sz="2400" b="1" dirty="0">
              <a:latin typeface="+mn-ea"/>
            </a:endParaRPr>
          </a:p>
          <a:p>
            <a:pPr marL="0" indent="0">
              <a:buFont typeface="Calibri" panose="020F0502020204030204" pitchFamily="34" charset="0"/>
              <a:buNone/>
            </a:pPr>
            <a:endParaRPr lang="en-US" altLang="ja-JP" sz="2800" dirty="0"/>
          </a:p>
          <a:p>
            <a:pPr marL="0" indent="0">
              <a:buFont typeface="Calibri" panose="020F0502020204030204" pitchFamily="34" charset="0"/>
              <a:buNone/>
            </a:pPr>
            <a:endParaRPr lang="en-US" altLang="ja-JP" sz="2800" dirty="0"/>
          </a:p>
          <a:p>
            <a:pPr marL="0" indent="0">
              <a:buFont typeface="Calibri" panose="020F0502020204030204" pitchFamily="34" charset="0"/>
              <a:buNone/>
            </a:pPr>
            <a:endParaRPr lang="en-US" altLang="ja-JP" sz="2800" dirty="0"/>
          </a:p>
          <a:p>
            <a:pPr marL="0" indent="0">
              <a:buFont typeface="Calibri" panose="020F0502020204030204" pitchFamily="34" charset="0"/>
              <a:buNone/>
            </a:pPr>
            <a:endParaRPr lang="en-US" altLang="ja-JP" sz="2800" dirty="0"/>
          </a:p>
          <a:p>
            <a:pPr marL="0" indent="0">
              <a:buFont typeface="Calibri" panose="020F0502020204030204" pitchFamily="34" charset="0"/>
              <a:buNone/>
            </a:pPr>
            <a:endParaRPr lang="ja-JP" altLang="en-US" dirty="0"/>
          </a:p>
        </p:txBody>
      </p:sp>
      <p:pic>
        <p:nvPicPr>
          <p:cNvPr id="4" name="図 3">
            <a:extLst>
              <a:ext uri="{FF2B5EF4-FFF2-40B4-BE49-F238E27FC236}">
                <a16:creationId xmlns:a16="http://schemas.microsoft.com/office/drawing/2014/main" id="{F97107A2-28A8-ED7A-938C-38197C0ED98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21253" y="4766176"/>
            <a:ext cx="1542047" cy="1542047"/>
          </a:xfrm>
          <a:prstGeom prst="rect">
            <a:avLst/>
          </a:prstGeom>
        </p:spPr>
      </p:pic>
    </p:spTree>
    <p:extLst>
      <p:ext uri="{BB962C8B-B14F-4D97-AF65-F5344CB8AC3E}">
        <p14:creationId xmlns:p14="http://schemas.microsoft.com/office/powerpoint/2010/main" val="590464679"/>
      </p:ext>
    </p:extLst>
  </p:cSld>
  <p:clrMapOvr>
    <a:masterClrMapping/>
  </p:clrMapOvr>
  <p:transition spd="slow">
    <p:cover/>
  </p:transition>
</p:sld>
</file>

<file path=ppt/theme/theme1.xml><?xml version="1.0" encoding="utf-8"?>
<a:theme xmlns:a="http://schemas.openxmlformats.org/drawingml/2006/main" name="レトロスペクト">
  <a:themeElements>
    <a:clrScheme name="レトロスペクト">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レトロスペク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832</TotalTime>
  <Words>926</Words>
  <Application>Microsoft Office PowerPoint</Application>
  <PresentationFormat>ワイド画面</PresentationFormat>
  <Paragraphs>99</Paragraphs>
  <Slides>9</Slides>
  <Notes>9</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9</vt:i4>
      </vt:variant>
    </vt:vector>
  </HeadingPairs>
  <TitlesOfParts>
    <vt:vector size="13" baseType="lpstr">
      <vt:lpstr>游ゴシック</vt:lpstr>
      <vt:lpstr>Calibri</vt:lpstr>
      <vt:lpstr>Calibri Light</vt:lpstr>
      <vt:lpstr>レトロスペクト</vt:lpstr>
      <vt:lpstr>新潟市物品電子入札の事務手続きについて  </vt:lpstr>
      <vt:lpstr>本日のタイムスケジュール</vt:lpstr>
      <vt:lpstr>１　物品電子入札の目的等 </vt:lpstr>
      <vt:lpstr>２　電子入札と紙入札の対象（令和８年３月から） </vt:lpstr>
      <vt:lpstr>３　入札・見積もり合わせの確認方法</vt:lpstr>
      <vt:lpstr>４　ICカード・ ICカードリーダーの購入が必須となるもの </vt:lpstr>
      <vt:lpstr>５　物品電子入札の経過措置 電子入札の環境整備に時間を要するため、紙による入札の特例を設けます。</vt:lpstr>
      <vt:lpstr>６　物品電子入札システムの情報掲載</vt:lpstr>
      <vt:lpstr>７　質疑について</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新潟市における電子契約の 事務手続きについて</dc:title>
  <dc:creator>清水　守</dc:creator>
  <cp:lastModifiedBy>清水　守</cp:lastModifiedBy>
  <cp:revision>62</cp:revision>
  <cp:lastPrinted>2026-01-26T01:51:04Z</cp:lastPrinted>
  <dcterms:modified xsi:type="dcterms:W3CDTF">2026-01-26T02:27:26Z</dcterms:modified>
</cp:coreProperties>
</file>